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3"/>
  </p:notesMasterIdLst>
  <p:handoutMasterIdLst>
    <p:handoutMasterId r:id="rId44"/>
  </p:handoutMasterIdLst>
  <p:sldIdLst>
    <p:sldId id="453" r:id="rId3"/>
    <p:sldId id="455" r:id="rId4"/>
    <p:sldId id="454" r:id="rId5"/>
    <p:sldId id="456" r:id="rId6"/>
    <p:sldId id="458" r:id="rId7"/>
    <p:sldId id="459" r:id="rId8"/>
    <p:sldId id="527" r:id="rId9"/>
    <p:sldId id="528" r:id="rId10"/>
    <p:sldId id="481" r:id="rId11"/>
    <p:sldId id="519" r:id="rId12"/>
    <p:sldId id="477" r:id="rId13"/>
    <p:sldId id="480" r:id="rId14"/>
    <p:sldId id="482" r:id="rId15"/>
    <p:sldId id="483" r:id="rId16"/>
    <p:sldId id="485" r:id="rId17"/>
    <p:sldId id="520" r:id="rId18"/>
    <p:sldId id="521" r:id="rId19"/>
    <p:sldId id="529" r:id="rId20"/>
    <p:sldId id="461" r:id="rId21"/>
    <p:sldId id="462" r:id="rId22"/>
    <p:sldId id="463" r:id="rId23"/>
    <p:sldId id="464" r:id="rId24"/>
    <p:sldId id="465" r:id="rId25"/>
    <p:sldId id="467" r:id="rId26"/>
    <p:sldId id="468" r:id="rId27"/>
    <p:sldId id="523" r:id="rId28"/>
    <p:sldId id="524" r:id="rId29"/>
    <p:sldId id="470" r:id="rId30"/>
    <p:sldId id="489" r:id="rId31"/>
    <p:sldId id="490" r:id="rId32"/>
    <p:sldId id="515" r:id="rId33"/>
    <p:sldId id="513" r:id="rId34"/>
    <p:sldId id="495" r:id="rId35"/>
    <p:sldId id="525" r:id="rId36"/>
    <p:sldId id="526" r:id="rId37"/>
    <p:sldId id="530" r:id="rId38"/>
    <p:sldId id="497" r:id="rId39"/>
    <p:sldId id="516" r:id="rId40"/>
    <p:sldId id="517" r:id="rId41"/>
    <p:sldId id="518" r:id="rId4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09B291E-4D63-44D8-9FE2-F9EEBB49D803}">
          <p14:sldIdLst>
            <p14:sldId id="453"/>
            <p14:sldId id="455"/>
            <p14:sldId id="454"/>
          </p14:sldIdLst>
        </p14:section>
        <p14:section name="Functions" id="{E62E72CC-21EE-4242-933D-F63A61555FC9}">
          <p14:sldIdLst>
            <p14:sldId id="456"/>
            <p14:sldId id="458"/>
            <p14:sldId id="459"/>
            <p14:sldId id="527"/>
            <p14:sldId id="528"/>
          </p14:sldIdLst>
        </p14:section>
        <p14:section name="Stored Procedures" id="{9B223023-437F-44BD-AE05-7AB81D7541EC}">
          <p14:sldIdLst>
            <p14:sldId id="481"/>
            <p14:sldId id="519"/>
            <p14:sldId id="477"/>
            <p14:sldId id="480"/>
            <p14:sldId id="482"/>
            <p14:sldId id="483"/>
            <p14:sldId id="485"/>
            <p14:sldId id="520"/>
            <p14:sldId id="521"/>
            <p14:sldId id="529"/>
          </p14:sldIdLst>
        </p14:section>
        <p14:section name="Transactions" id="{A1949474-4747-4B49-92DB-B9C91D9DA736}">
          <p14:sldIdLst>
            <p14:sldId id="461"/>
            <p14:sldId id="462"/>
            <p14:sldId id="463"/>
            <p14:sldId id="464"/>
            <p14:sldId id="465"/>
            <p14:sldId id="467"/>
            <p14:sldId id="468"/>
            <p14:sldId id="523"/>
            <p14:sldId id="524"/>
            <p14:sldId id="470"/>
          </p14:sldIdLst>
        </p14:section>
        <p14:section name="Triggers" id="{F00667B4-EB87-4C3A-9472-11484BC77BE2}">
          <p14:sldIdLst>
            <p14:sldId id="489"/>
            <p14:sldId id="490"/>
            <p14:sldId id="515"/>
            <p14:sldId id="513"/>
            <p14:sldId id="495"/>
            <p14:sldId id="525"/>
            <p14:sldId id="526"/>
            <p14:sldId id="530"/>
          </p14:sldIdLst>
        </p14:section>
        <p14:section name="Summary" id="{74E48815-88DC-41B3-A7D7-FC3F3F742483}">
          <p14:sldIdLst>
            <p14:sldId id="497"/>
            <p14:sldId id="516"/>
            <p14:sldId id="517"/>
            <p14:sldId id="5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ftUniLector" initials="S" lastIdx="1" clrIdx="0">
    <p:extLst>
      <p:ext uri="{19B8F6BF-5375-455C-9EA6-DF929625EA0E}">
        <p15:presenceInfo xmlns:p15="http://schemas.microsoft.com/office/powerpoint/2012/main" userId="SoftUniLec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D60"/>
    <a:srgbClr val="FFF0D9"/>
    <a:srgbClr val="F0A230"/>
    <a:srgbClr val="F3BE60"/>
    <a:srgbClr val="3BABFF"/>
    <a:srgbClr val="C6C0AA"/>
    <a:srgbClr val="00B050"/>
    <a:srgbClr val="613306"/>
    <a:srgbClr val="371D03"/>
    <a:srgbClr val="48260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68" autoAdjust="0"/>
    <p:restoredTop sz="78044" autoAdjust="0"/>
  </p:normalViewPr>
  <p:slideViewPr>
    <p:cSldViewPr>
      <p:cViewPr varScale="1">
        <p:scale>
          <a:sx n="72" d="100"/>
          <a:sy n="72" d="100"/>
        </p:scale>
        <p:origin x="438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10/12/2017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10/12/2017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586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501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3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Transaction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a sequence of actions</a:t>
            </a:r>
            <a:r>
              <a:rPr lang="bg-BG" dirty="0"/>
              <a:t> (</a:t>
            </a:r>
            <a:r>
              <a:rPr lang="en-US" dirty="0"/>
              <a:t>database operations</a:t>
            </a:r>
            <a:r>
              <a:rPr lang="bg-BG" dirty="0"/>
              <a:t>)</a:t>
            </a:r>
            <a:r>
              <a:rPr lang="en-US" dirty="0"/>
              <a:t> executed as a whole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Either all of them complete successfully</a:t>
            </a:r>
            <a:endParaRPr lang="bg-BG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Or none of the them</a:t>
            </a:r>
            <a:endParaRPr lang="bg-BG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Example of transaction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A bank transfer from one account into another</a:t>
            </a:r>
            <a:r>
              <a:rPr lang="bg-BG" dirty="0"/>
              <a:t> (</a:t>
            </a:r>
            <a:r>
              <a:rPr lang="en-US" dirty="0"/>
              <a:t>withdrawal</a:t>
            </a:r>
            <a:r>
              <a:rPr lang="bg-BG" dirty="0"/>
              <a:t> + </a:t>
            </a:r>
            <a:r>
              <a:rPr lang="en-US" dirty="0"/>
              <a:t>deposit</a:t>
            </a:r>
            <a:r>
              <a:rPr lang="bg-BG" dirty="0"/>
              <a:t>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If either the withdrawal or the deposit fails</a:t>
            </a:r>
            <a:r>
              <a:rPr lang="bg-BG" dirty="0"/>
              <a:t> </a:t>
            </a:r>
            <a:r>
              <a:rPr lang="en-US" dirty="0"/>
              <a:t>the whole operation is cancelled</a:t>
            </a:r>
            <a:endParaRPr lang="bg-BG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19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20D3E7-8228-448E-A71C-FED6D43DF855}" type="slidenum">
              <a:rPr lang="en-US"/>
              <a:pPr/>
              <a:t>29</a:t>
            </a:fld>
            <a:r>
              <a:rPr lang="en-US" dirty="0"/>
              <a:t>##</a:t>
            </a:r>
          </a:p>
        </p:txBody>
      </p:sp>
      <p:sp>
        <p:nvSpPr>
          <p:cNvPr id="518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8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5549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types of triggers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After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triggers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Before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triggers</a:t>
            </a:r>
          </a:p>
          <a:p>
            <a:r>
              <a:rPr lang="en-US" dirty="0"/>
              <a:t>Key words for getting data inside them are NEW and OLD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147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331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sz="1600" dirty="0"/>
              <a:t>We can create </a:t>
            </a:r>
            <a:r>
              <a:rPr lang="en-US" sz="1600" b="1" dirty="0"/>
              <a:t>user defined functions </a:t>
            </a:r>
            <a:r>
              <a:rPr lang="en-US" sz="1600" b="0" dirty="0"/>
              <a:t>and</a:t>
            </a:r>
            <a:r>
              <a:rPr lang="en-US" sz="1600" b="1" dirty="0"/>
              <a:t> stored procedures </a:t>
            </a:r>
            <a:r>
              <a:rPr lang="en-US" sz="1600" dirty="0"/>
              <a:t>in SQL Server and we can easily execute them to save code repetition.</a:t>
            </a:r>
          </a:p>
          <a:p>
            <a:pPr>
              <a:lnSpc>
                <a:spcPct val="95000"/>
              </a:lnSpc>
            </a:pPr>
            <a:r>
              <a:rPr lang="en-US" sz="1600" dirty="0"/>
              <a:t>We can create </a:t>
            </a:r>
            <a:r>
              <a:rPr lang="en-US" sz="1600" b="1" dirty="0"/>
              <a:t>triggers</a:t>
            </a:r>
            <a:r>
              <a:rPr lang="en-US" sz="1600" dirty="0"/>
              <a:t> that apply a given  behavior when some condition has occurred.</a:t>
            </a:r>
          </a:p>
          <a:p>
            <a:pPr>
              <a:lnSpc>
                <a:spcPct val="95000"/>
              </a:lnSpc>
            </a:pPr>
            <a:r>
              <a:rPr lang="en-US" sz="1600" dirty="0"/>
              <a:t>We can make </a:t>
            </a:r>
            <a:r>
              <a:rPr lang="en-US" sz="1600" b="1" dirty="0"/>
              <a:t>transactions</a:t>
            </a:r>
            <a:r>
              <a:rPr lang="en-US" sz="1600" dirty="0"/>
              <a:t> if we want to be sure that if all the behavior goes as planned,</a:t>
            </a:r>
            <a:br>
              <a:rPr lang="en-US" sz="1600" dirty="0"/>
            </a:br>
            <a:r>
              <a:rPr lang="en-US" sz="1600" dirty="0"/>
              <a:t>all the changes are made and in the other case, no changes are applied.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699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399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741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504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386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61667F-FAB2-418B-BA59-74B4D39CAB61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491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80720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363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7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55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577010-E72C-43E2-A3EA-4608701522CE}" type="slidenum">
              <a:rPr lang="en-US"/>
              <a:pPr/>
              <a:t>9</a:t>
            </a:fld>
            <a:r>
              <a:rPr lang="en-US" dirty="0"/>
              <a:t>##</a:t>
            </a:r>
          </a:p>
        </p:txBody>
      </p:sp>
      <p:sp>
        <p:nvSpPr>
          <p:cNvPr id="488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8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21623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132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992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10/12/2017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6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hyperlink" Target="http://softuni.org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slide" Target="slide29.xml"/><Relationship Id="rId3" Type="http://schemas.openxmlformats.org/officeDocument/2006/relationships/image" Target="../media/image12.png"/><Relationship Id="rId7" Type="http://schemas.openxmlformats.org/officeDocument/2006/relationships/slide" Target="slide19.xm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12.png"/><Relationship Id="rId10" Type="http://schemas.openxmlformats.org/officeDocument/2006/relationships/slide" Target="slide9.xml"/><Relationship Id="rId4" Type="http://schemas.openxmlformats.org/officeDocument/2006/relationships/slide" Target="slide4.xml"/><Relationship Id="rId9" Type="http://schemas.openxmlformats.org/officeDocument/2006/relationships/image" Target="../media/image14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3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databases-basics-mysql" TargetMode="External"/><Relationship Id="rId7" Type="http://schemas.openxmlformats.org/officeDocument/2006/relationships/image" Target="../media/image30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5" Type="http://schemas.openxmlformats.org/officeDocument/2006/relationships/image" Target="../media/image34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36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1.png"/><Relationship Id="rId14" Type="http://schemas.openxmlformats.org/officeDocument/2006/relationships/hyperlink" Target="http://www.telenor.bg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37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8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634140" y="312933"/>
            <a:ext cx="7162799" cy="2058235"/>
          </a:xfrm>
        </p:spPr>
        <p:txBody>
          <a:bodyPr anchor="t">
            <a:normAutofit/>
          </a:bodyPr>
          <a:lstStyle/>
          <a:p>
            <a:r>
              <a:rPr lang="en-US" dirty="0"/>
              <a:t>Functions and Triggers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6" name="Picture 2" descr="database, storag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921" y="3620613"/>
            <a:ext cx="2446389" cy="244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database, storage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412" y="4442934"/>
            <a:ext cx="1509802" cy="162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56014" y="3841263"/>
            <a:ext cx="2133598" cy="23414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rot="576164">
            <a:off x="5145888" y="3718448"/>
            <a:ext cx="1562159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Databases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Basics</a:t>
            </a:r>
          </a:p>
        </p:txBody>
      </p:sp>
      <p:pic>
        <p:nvPicPr>
          <p:cNvPr id="17" name="Picture 9" title="Software University Foundation">
            <a:hlinkClick r:id="rId9" tooltip="Software University Foundation"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821983" y="1715884"/>
            <a:ext cx="2175525" cy="80688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13" name="Subtitle 5"/>
          <p:cNvSpPr>
            <a:spLocks noGrp="1"/>
          </p:cNvSpPr>
          <p:nvPr>
            <p:ph type="subTitle" idx="1"/>
          </p:nvPr>
        </p:nvSpPr>
        <p:spPr>
          <a:xfrm>
            <a:off x="3669963" y="1279520"/>
            <a:ext cx="8125251" cy="1332129"/>
          </a:xfrm>
        </p:spPr>
        <p:txBody>
          <a:bodyPr>
            <a:normAutofit fontScale="92500"/>
          </a:bodyPr>
          <a:lstStyle/>
          <a:p>
            <a:r>
              <a:rPr lang="en-US" noProof="1">
                <a:solidFill>
                  <a:srgbClr val="F0A230"/>
                </a:solidFill>
              </a:rPr>
              <a:t>User-defined Functions, Procedures, Triggers and Transactions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4812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35000"/>
              </a:spcBef>
            </a:pPr>
            <a:r>
              <a:rPr lang="en-US" dirty="0">
                <a:solidFill>
                  <a:srgbClr val="F3CD60"/>
                </a:solidFill>
              </a:rPr>
              <a:t>Stored</a:t>
            </a:r>
            <a:r>
              <a:rPr lang="en-US" dirty="0"/>
              <a:t> </a:t>
            </a:r>
            <a:r>
              <a:rPr lang="en-US" dirty="0">
                <a:solidFill>
                  <a:srgbClr val="F3CD60"/>
                </a:solidFill>
              </a:rPr>
              <a:t>procedures</a:t>
            </a:r>
            <a:r>
              <a:rPr lang="en-US" dirty="0"/>
              <a:t> are logic removed from the application and placed on the database server</a:t>
            </a:r>
          </a:p>
          <a:p>
            <a:pPr lvl="1">
              <a:spcBef>
                <a:spcPct val="35000"/>
              </a:spcBef>
            </a:pPr>
            <a:r>
              <a:rPr lang="en-US" dirty="0"/>
              <a:t>Can greatly cut down traffic on the network</a:t>
            </a:r>
          </a:p>
          <a:p>
            <a:pPr lvl="1">
              <a:spcBef>
                <a:spcPct val="35000"/>
              </a:spcBef>
            </a:pPr>
            <a:r>
              <a:rPr lang="en-US" dirty="0"/>
              <a:t>Improve the security of your database server</a:t>
            </a:r>
          </a:p>
          <a:p>
            <a:pPr lvl="1">
              <a:spcBef>
                <a:spcPct val="35000"/>
              </a:spcBef>
            </a:pPr>
            <a:r>
              <a:rPr lang="en-US" dirty="0"/>
              <a:t>Separate data access routines from the business logic </a:t>
            </a:r>
          </a:p>
          <a:p>
            <a:pPr>
              <a:spcBef>
                <a:spcPct val="35000"/>
              </a:spcBef>
            </a:pPr>
            <a:r>
              <a:rPr lang="en-US" dirty="0"/>
              <a:t>Accessed by programs using different platforms and API's</a:t>
            </a:r>
          </a:p>
          <a:p>
            <a:pPr lvl="1">
              <a:spcBef>
                <a:spcPct val="35000"/>
              </a:spcBef>
            </a:pPr>
            <a:endParaRPr lang="en-US" dirty="0"/>
          </a:p>
        </p:txBody>
      </p:sp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Stored Procedures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6396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Creating Stored Procedures</a:t>
            </a:r>
            <a:endParaRPr lang="bg-BG" dirty="0"/>
          </a:p>
        </p:txBody>
      </p:sp>
      <p:sp>
        <p:nvSpPr>
          <p:cNvPr id="47616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altLang="en-US" b="1" dirty="0">
                <a:solidFill>
                  <a:srgbClr val="F3CD60"/>
                </a:solidFill>
                <a:latin typeface="Consolas" pitchFamily="49" charset="0"/>
              </a:rPr>
              <a:t>CREATE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en-US" b="1" dirty="0">
                <a:solidFill>
                  <a:srgbClr val="F3CD60"/>
                </a:solidFill>
                <a:latin typeface="Consolas" pitchFamily="49" charset="0"/>
              </a:rPr>
              <a:t>PROCEDURE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endParaRPr lang="bg-BG" altLang="en-US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en-US" dirty="0"/>
              <a:t>Example: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760412" y="2820270"/>
            <a:ext cx="101346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DELIMITER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$$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PROCEDURE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usp_select_employees_by_seniority() 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SELECT *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FROM employees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WHERE ROUND((DATEDIFF(NOW(), hire_date) / 365.25)) &lt; 15;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$$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851915" y="2570294"/>
            <a:ext cx="2743200" cy="449080"/>
          </a:xfrm>
          <a:prstGeom prst="wedgeRoundRectCallout">
            <a:avLst>
              <a:gd name="adj1" fmla="val -43629"/>
              <a:gd name="adj2" fmla="val 10445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Procedure Name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399212" y="4130154"/>
            <a:ext cx="2590800" cy="449080"/>
          </a:xfrm>
          <a:prstGeom prst="wedgeRoundRectCallout">
            <a:avLst>
              <a:gd name="adj1" fmla="val -38381"/>
              <a:gd name="adj2" fmla="val 850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Procedure Logic</a:t>
            </a:r>
          </a:p>
        </p:txBody>
      </p:sp>
    </p:spTree>
    <p:extLst>
      <p:ext uri="{BB962C8B-B14F-4D97-AF65-F5344CB8AC3E}">
        <p14:creationId xmlns:p14="http://schemas.microsoft.com/office/powerpoint/2010/main" val="416443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782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Executing a stored procedure by </a:t>
            </a:r>
            <a:r>
              <a:rPr lang="en-US" b="1" dirty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CALL</a:t>
            </a:r>
            <a:endParaRPr lang="en-US" dirty="0">
              <a:solidFill>
                <a:srgbClr val="F3CD60"/>
              </a:solidFill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altLang="en-US" b="1" dirty="0">
              <a:solidFill>
                <a:srgbClr val="F3CD60"/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altLang="en-US" b="1" dirty="0">
              <a:solidFill>
                <a:srgbClr val="F3CD60"/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altLang="en-US" b="1" dirty="0">
                <a:solidFill>
                  <a:srgbClr val="F3CD60"/>
                </a:solidFill>
              </a:rPr>
              <a:t>DROP </a:t>
            </a:r>
            <a:r>
              <a:rPr lang="en-US" altLang="en-US" b="1" dirty="0">
                <a:solidFill>
                  <a:srgbClr val="F3CD60"/>
                </a:solidFill>
                <a:latin typeface="Consolas" pitchFamily="49" charset="0"/>
              </a:rPr>
              <a:t>PROCEDURE</a:t>
            </a:r>
          </a:p>
          <a:p>
            <a:pPr>
              <a:lnSpc>
                <a:spcPct val="100000"/>
              </a:lnSpc>
            </a:pPr>
            <a:endParaRPr lang="en-US" alt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7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Executing and Dropping Stored Procedures</a:t>
            </a:r>
            <a:endParaRPr lang="bg-BG" dirty="0"/>
          </a:p>
        </p:txBody>
      </p:sp>
      <p:sp>
        <p:nvSpPr>
          <p:cNvPr id="478212" name="Rectangle 4"/>
          <p:cNvSpPr>
            <a:spLocks noChangeArrowheads="1"/>
          </p:cNvSpPr>
          <p:nvPr/>
        </p:nvSpPr>
        <p:spPr bwMode="auto">
          <a:xfrm>
            <a:off x="987424" y="4114800"/>
            <a:ext cx="102107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DROP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PROCEDURE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usp_select_employees_by_seniority;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937542" y="2109740"/>
            <a:ext cx="8310562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usp_select_employees_by_seniority();</a:t>
            </a:r>
          </a:p>
        </p:txBody>
      </p:sp>
    </p:spTree>
    <p:extLst>
      <p:ext uri="{BB962C8B-B14F-4D97-AF65-F5344CB8AC3E}">
        <p14:creationId xmlns:p14="http://schemas.microsoft.com/office/powerpoint/2010/main" val="3778478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81283" name="Rectangle 3"/>
          <p:cNvSpPr>
            <a:spLocks noGrp="1" noChangeArrowheads="1"/>
          </p:cNvSpPr>
          <p:nvPr>
            <p:ph idx="1"/>
          </p:nvPr>
        </p:nvSpPr>
        <p:spPr>
          <a:xfrm>
            <a:off x="190412" y="1905000"/>
            <a:ext cx="11804822" cy="3649479"/>
          </a:xfrm>
        </p:spPr>
        <p:txBody>
          <a:bodyPr/>
          <a:lstStyle/>
          <a:p>
            <a:pPr>
              <a:spcBef>
                <a:spcPct val="35000"/>
              </a:spcBef>
            </a:pPr>
            <a:r>
              <a:rPr lang="en-US" altLang="en-US" dirty="0"/>
              <a:t>To define a parameterized procedure use the syntax:</a:t>
            </a:r>
          </a:p>
          <a:p>
            <a:pPr lvl="1">
              <a:spcBef>
                <a:spcPct val="35000"/>
              </a:spcBef>
            </a:pPr>
            <a:endParaRPr lang="en-US" dirty="0"/>
          </a:p>
          <a:p>
            <a:pPr lvl="1">
              <a:spcBef>
                <a:spcPct val="35000"/>
              </a:spcBef>
            </a:pPr>
            <a:endParaRPr lang="en-US" dirty="0"/>
          </a:p>
        </p:txBody>
      </p:sp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Defining Parameterized Procedures</a:t>
            </a:r>
            <a:endParaRPr lang="bg-BG" dirty="0"/>
          </a:p>
        </p:txBody>
      </p:sp>
      <p:sp>
        <p:nvSpPr>
          <p:cNvPr id="481284" name="Rectangle 4"/>
          <p:cNvSpPr>
            <a:spLocks noChangeArrowheads="1"/>
          </p:cNvSpPr>
          <p:nvPr/>
        </p:nvSpPr>
        <p:spPr bwMode="auto">
          <a:xfrm>
            <a:off x="1025523" y="2743200"/>
            <a:ext cx="10134600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PROCEDURE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usp_procedure_name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(parameter_1_name parameter_type,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parameter_2_name parameter_type,…)</a:t>
            </a:r>
          </a:p>
        </p:txBody>
      </p:sp>
    </p:spTree>
    <p:extLst>
      <p:ext uri="{BB962C8B-B14F-4D97-AF65-F5344CB8AC3E}">
        <p14:creationId xmlns:p14="http://schemas.microsoft.com/office/powerpoint/2010/main" val="3756879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Parameterized Stored Procedures </a:t>
            </a:r>
            <a:r>
              <a:rPr lang="en-US"/>
              <a:t>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98512" y="1380272"/>
            <a:ext cx="10591800" cy="50937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DELIMITER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$$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PROCEDURE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usp_select_employees_by_seniority(min_years_at_work INT)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SELECT first_name, last_name, hire_date,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ROUND(DATEDIFF(NOW(),DATE(hire_date)) / 365.25,0) AS 'years'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FROM employees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WHERE ROUND(DATEDIFF(NOW(),DATE(hire_date)) / 365.25,0) &gt; min_years_at_work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ORDER BY hire_date;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 $$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CALL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usp_select_employees_by_seniority(15);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4265612" y="1041157"/>
            <a:ext cx="3290755" cy="449080"/>
          </a:xfrm>
          <a:prstGeom prst="wedgeRoundRectCallout">
            <a:avLst>
              <a:gd name="adj1" fmla="val -44746"/>
              <a:gd name="adj2" fmla="val 1697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Procedure Name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770813" y="3475698"/>
            <a:ext cx="2667000" cy="449080"/>
          </a:xfrm>
          <a:prstGeom prst="wedgeRoundRectCallout">
            <a:avLst>
              <a:gd name="adj1" fmla="val -45434"/>
              <a:gd name="adj2" fmla="val 846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Procedure Logic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8099557" y="5005316"/>
            <a:ext cx="1666855" cy="449080"/>
          </a:xfrm>
          <a:prstGeom prst="wedgeRoundRectCallout">
            <a:avLst>
              <a:gd name="adj1" fmla="val -52192"/>
              <a:gd name="adj2" fmla="val 804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Usage</a:t>
            </a:r>
          </a:p>
        </p:txBody>
      </p:sp>
    </p:spTree>
    <p:extLst>
      <p:ext uri="{BB962C8B-B14F-4D97-AF65-F5344CB8AC3E}">
        <p14:creationId xmlns:p14="http://schemas.microsoft.com/office/powerpoint/2010/main" val="266103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Returning Values Using OUTPUT Parameters</a:t>
            </a:r>
            <a:endParaRPr lang="bg-BG" dirty="0"/>
          </a:p>
        </p:txBody>
      </p:sp>
      <p:sp>
        <p:nvSpPr>
          <p:cNvPr id="483332" name="Rectangle 4"/>
          <p:cNvSpPr>
            <a:spLocks noChangeArrowheads="1"/>
          </p:cNvSpPr>
          <p:nvPr/>
        </p:nvSpPr>
        <p:spPr bwMode="auto">
          <a:xfrm>
            <a:off x="1903412" y="1371600"/>
            <a:ext cx="8458200" cy="47602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PROCEDURE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usp_add_numbers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(first_number INT,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second_number INT,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 result INT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SET </a:t>
            </a:r>
            <a:r>
              <a:rPr lang="en-US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first_number + second_number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 $$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DELIMITER 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 @answer=0;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CALL usp_add_numbers(5, 6,@</a:t>
            </a:r>
            <a:r>
              <a:rPr lang="en-US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answer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 @</a:t>
            </a:r>
            <a:r>
              <a:rPr lang="en-US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answer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-- 11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5926899" y="2004475"/>
            <a:ext cx="3063114" cy="449080"/>
          </a:xfrm>
          <a:prstGeom prst="wedgeRoundRectCallout">
            <a:avLst>
              <a:gd name="adj1" fmla="val -72243"/>
              <a:gd name="adj2" fmla="val 137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Creating procedure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542212" y="3886200"/>
            <a:ext cx="3290755" cy="449080"/>
          </a:xfrm>
          <a:prstGeom prst="wedgeRoundRectCallout">
            <a:avLst>
              <a:gd name="adj1" fmla="val -39112"/>
              <a:gd name="adj2" fmla="val 802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Executing procedure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540123" y="5291882"/>
            <a:ext cx="2438401" cy="449080"/>
          </a:xfrm>
          <a:prstGeom prst="wedgeRoundRectCallout">
            <a:avLst>
              <a:gd name="adj1" fmla="val -43259"/>
              <a:gd name="adj2" fmla="val -9593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Display results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20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812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35000"/>
              </a:spcBef>
            </a:pPr>
            <a:r>
              <a:rPr lang="en-US" dirty="0"/>
              <a:t>Write a stored procedure that raises employees salaries by department name (as parameter) </a:t>
            </a:r>
            <a:r>
              <a:rPr lang="en-US" dirty="0">
                <a:solidFill>
                  <a:srgbClr val="F3CD60"/>
                </a:solidFill>
              </a:rPr>
              <a:t>by 5%</a:t>
            </a:r>
          </a:p>
          <a:p>
            <a:pPr lvl="1">
              <a:spcBef>
                <a:spcPct val="35000"/>
              </a:spcBef>
            </a:pPr>
            <a:r>
              <a:rPr lang="en-US" dirty="0"/>
              <a:t>Use </a:t>
            </a:r>
            <a:r>
              <a:rPr lang="en-US" noProof="1"/>
              <a:t>soft</a:t>
            </a:r>
            <a:r>
              <a:rPr lang="en-US" dirty="0"/>
              <a:t>_</a:t>
            </a:r>
            <a:r>
              <a:rPr lang="en-US" noProof="1"/>
              <a:t>uni</a:t>
            </a:r>
            <a:r>
              <a:rPr lang="en-US" dirty="0"/>
              <a:t> database</a:t>
            </a:r>
          </a:p>
        </p:txBody>
      </p:sp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Employees Promotion</a:t>
            </a:r>
            <a:endParaRPr lang="bg-BG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79" y="3931609"/>
            <a:ext cx="11207718" cy="124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9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Employees Promotion</a:t>
            </a:r>
            <a:endParaRPr lang="bg-BG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141412" y="1905000"/>
            <a:ext cx="9601200" cy="30931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PROCEDURE </a:t>
            </a:r>
            <a:r>
              <a:rPr lang="en-US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usp_raise_salaries(department_name varchar(50))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UPDATE employees e 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INNER JOIN departments AS d 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 e.department_id = d.department_id 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SET salary = salary * 1.05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WHERE d.name = department_name;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 </a:t>
            </a:r>
          </a:p>
        </p:txBody>
      </p:sp>
    </p:spTree>
    <p:extLst>
      <p:ext uri="{BB962C8B-B14F-4D97-AF65-F5344CB8AC3E}">
        <p14:creationId xmlns:p14="http://schemas.microsoft.com/office/powerpoint/2010/main" val="18912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84772966-2E15-458E-855B-33C40D42F88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0413" y="1144498"/>
            <a:ext cx="11804822" cy="5570355"/>
          </a:xfrm>
        </p:spPr>
        <p:txBody>
          <a:bodyPr/>
          <a:lstStyle/>
          <a:p>
            <a:r>
              <a:rPr lang="en-US" dirty="0">
                <a:latin typeface="+mj-lt"/>
              </a:rPr>
              <a:t>Procedure result for 'Sales' department: </a:t>
            </a:r>
          </a:p>
          <a:p>
            <a:pPr marL="0" indent="0">
              <a:buNone/>
            </a:pPr>
            <a:r>
              <a:rPr lang="bg-BG" dirty="0">
                <a:latin typeface="+mj-lt"/>
              </a:rPr>
              <a:t>	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Result: Employees Promotion</a:t>
            </a:r>
            <a:endParaRPr lang="bg-BG" dirty="0"/>
          </a:p>
        </p:txBody>
      </p:sp>
      <p:graphicFrame>
        <p:nvGraphicFramePr>
          <p:cNvPr id="8" name="Group 49">
            <a:extLst>
              <a:ext uri="{FF2B5EF4-FFF2-40B4-BE49-F238E27FC236}">
                <a16:creationId xmlns:a16="http://schemas.microsoft.com/office/drawing/2014/main" id="{818346EE-313E-46CF-84FF-48C4158E6A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3499438"/>
              </p:ext>
            </p:extLst>
          </p:nvPr>
        </p:nvGraphicFramePr>
        <p:xfrm>
          <a:off x="1219658" y="3711680"/>
          <a:ext cx="4267201" cy="1868424"/>
        </p:xfrm>
        <a:graphic>
          <a:graphicData uri="http://schemas.openxmlformats.org/drawingml/2006/table">
            <a:tbl>
              <a:tblPr/>
              <a:tblGrid>
                <a:gridCol w="2362200">
                  <a:extLst>
                    <a:ext uri="{9D8B030D-6E8A-4147-A177-3AD203B41FA5}">
                      <a16:colId xmlns:a16="http://schemas.microsoft.com/office/drawing/2014/main" val="1343494147"/>
                    </a:ext>
                  </a:extLst>
                </a:gridCol>
                <a:gridCol w="1905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866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employee_id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salary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263">
                <a:tc>
                  <a:txBody>
                    <a:bodyPr/>
                    <a:lstStyle/>
                    <a:p>
                      <a:pPr algn="r"/>
                      <a:r>
                        <a:rPr kumimoji="1" lang="en-GB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268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48 100.00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263">
                <a:tc>
                  <a:txBody>
                    <a:bodyPr/>
                    <a:lstStyle/>
                    <a:p>
                      <a:pPr algn="r"/>
                      <a:r>
                        <a:rPr kumimoji="1" lang="en-GB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273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72 100.00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35586"/>
                  </a:ext>
                </a:extLst>
              </a:tr>
              <a:tr h="339263">
                <a:tc>
                  <a:txBody>
                    <a:bodyPr/>
                    <a:lstStyle/>
                    <a:p>
                      <a:pPr algn="r"/>
                      <a:r>
                        <a:rPr kumimoji="1" lang="en-GB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731743"/>
                  </a:ext>
                </a:extLst>
              </a:tr>
            </a:tbl>
          </a:graphicData>
        </a:graphic>
      </p:graphicFrame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BC28E621-0392-4C38-9AD4-9265158661CF}"/>
              </a:ext>
            </a:extLst>
          </p:cNvPr>
          <p:cNvSpPr txBox="1"/>
          <p:nvPr/>
        </p:nvSpPr>
        <p:spPr>
          <a:xfrm>
            <a:off x="995112" y="3032485"/>
            <a:ext cx="47162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 </a:t>
            </a:r>
            <a:r>
              <a:rPr lang="en-US" sz="3200" dirty="0">
                <a:solidFill>
                  <a:srgbClr val="F3CD60"/>
                </a:solidFill>
              </a:rPr>
              <a:t>before</a:t>
            </a:r>
            <a:r>
              <a:rPr lang="en-US" sz="3200" dirty="0"/>
              <a:t> procedure call:</a:t>
            </a:r>
          </a:p>
        </p:txBody>
      </p:sp>
      <p:graphicFrame>
        <p:nvGraphicFramePr>
          <p:cNvPr id="9" name="Group 49">
            <a:extLst>
              <a:ext uri="{FF2B5EF4-FFF2-40B4-BE49-F238E27FC236}">
                <a16:creationId xmlns:a16="http://schemas.microsoft.com/office/drawing/2014/main" id="{35712580-47C5-460E-AE36-F96C77BA6D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3905411"/>
              </p:ext>
            </p:extLst>
          </p:nvPr>
        </p:nvGraphicFramePr>
        <p:xfrm>
          <a:off x="6393243" y="3711680"/>
          <a:ext cx="4267201" cy="1868424"/>
        </p:xfrm>
        <a:graphic>
          <a:graphicData uri="http://schemas.openxmlformats.org/drawingml/2006/table">
            <a:tbl>
              <a:tblPr/>
              <a:tblGrid>
                <a:gridCol w="2362200">
                  <a:extLst>
                    <a:ext uri="{9D8B030D-6E8A-4147-A177-3AD203B41FA5}">
                      <a16:colId xmlns:a16="http://schemas.microsoft.com/office/drawing/2014/main" val="1343494147"/>
                    </a:ext>
                  </a:extLst>
                </a:gridCol>
                <a:gridCol w="1905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866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employee_id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salary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263">
                <a:tc>
                  <a:txBody>
                    <a:bodyPr/>
                    <a:lstStyle/>
                    <a:p>
                      <a:pPr algn="r"/>
                      <a:r>
                        <a:rPr kumimoji="1" lang="en-GB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268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50 505.00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263">
                <a:tc>
                  <a:txBody>
                    <a:bodyPr/>
                    <a:lstStyle/>
                    <a:p>
                      <a:pPr algn="r"/>
                      <a:r>
                        <a:rPr kumimoji="1" lang="en-GB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273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75 705.00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35586"/>
                  </a:ext>
                </a:extLst>
              </a:tr>
              <a:tr h="339263">
                <a:tc>
                  <a:txBody>
                    <a:bodyPr/>
                    <a:lstStyle/>
                    <a:p>
                      <a:pPr algn="r"/>
                      <a:r>
                        <a:rPr kumimoji="1" lang="en-GB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731743"/>
                  </a:ext>
                </a:extLst>
              </a:tr>
            </a:tbl>
          </a:graphicData>
        </a:graphic>
      </p:graphicFrame>
      <p:sp>
        <p:nvSpPr>
          <p:cNvPr id="10" name="Текстово поле 9">
            <a:extLst>
              <a:ext uri="{FF2B5EF4-FFF2-40B4-BE49-F238E27FC236}">
                <a16:creationId xmlns:a16="http://schemas.microsoft.com/office/drawing/2014/main" id="{06358078-38B4-46BC-8E20-164AD243748F}"/>
              </a:ext>
            </a:extLst>
          </p:cNvPr>
          <p:cNvSpPr txBox="1"/>
          <p:nvPr/>
        </p:nvSpPr>
        <p:spPr>
          <a:xfrm>
            <a:off x="6314025" y="3032484"/>
            <a:ext cx="4425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 </a:t>
            </a:r>
            <a:r>
              <a:rPr lang="en-US" sz="3200" dirty="0">
                <a:solidFill>
                  <a:srgbClr val="F3CD60"/>
                </a:solidFill>
              </a:rPr>
              <a:t>after</a:t>
            </a:r>
            <a:r>
              <a:rPr lang="en-US" sz="3200" dirty="0"/>
              <a:t> procedure call: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3087187B-5C2C-4947-ADEE-A324A0FDC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1348" y="2234278"/>
            <a:ext cx="6705601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CALL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usp_raise_salaries('Sales');</a:t>
            </a:r>
          </a:p>
        </p:txBody>
      </p:sp>
    </p:spTree>
    <p:extLst>
      <p:ext uri="{BB962C8B-B14F-4D97-AF65-F5344CB8AC3E}">
        <p14:creationId xmlns:p14="http://schemas.microsoft.com/office/powerpoint/2010/main" val="338241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123000"/>
            <a:ext cx="8938472" cy="820600"/>
          </a:xfrm>
        </p:spPr>
        <p:txBody>
          <a:bodyPr/>
          <a:lstStyle/>
          <a:p>
            <a:r>
              <a:rPr lang="en-GB" dirty="0"/>
              <a:t>What is a Transaction?</a:t>
            </a:r>
          </a:p>
        </p:txBody>
      </p:sp>
      <p:pic>
        <p:nvPicPr>
          <p:cNvPr id="4" name="Picture 2" descr="http://www.elkhouryandpartners.com/hosting/elkhourypartners/images/Transaction_pic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5540" y="1534608"/>
            <a:ext cx="4387104" cy="309562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upload.wikimedia.org/wikipedia/en/7/78/DB-databas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5981" y="1260673"/>
            <a:ext cx="2505481" cy="177763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icongal.com/gallery/image/11555/blue_database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10573">
            <a:off x="7657855" y="2953316"/>
            <a:ext cx="1800200" cy="180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1"/>
          <p:cNvSpPr>
            <a:spLocks noGrp="1"/>
          </p:cNvSpPr>
          <p:nvPr>
            <p:ph type="body" idx="1"/>
          </p:nvPr>
        </p:nvSpPr>
        <p:spPr>
          <a:xfrm>
            <a:off x="807492" y="5889215"/>
            <a:ext cx="10363200" cy="719034"/>
          </a:xfrm>
        </p:spPr>
        <p:txBody>
          <a:bodyPr/>
          <a:lstStyle/>
          <a:p>
            <a:r>
              <a:rPr lang="en-GB" dirty="0">
                <a:solidFill>
                  <a:srgbClr val="F0A230"/>
                </a:solidFill>
              </a:rPr>
              <a:t>Executing operations as a whole</a:t>
            </a:r>
          </a:p>
        </p:txBody>
      </p:sp>
    </p:spTree>
    <p:extLst>
      <p:ext uri="{BB962C8B-B14F-4D97-AF65-F5344CB8AC3E}">
        <p14:creationId xmlns:p14="http://schemas.microsoft.com/office/powerpoint/2010/main" val="340813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	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Мащабиране на раздел 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73359703"/>
                  </p:ext>
                </p:extLst>
              </p:nvPr>
            </p:nvGraphicFramePr>
            <p:xfrm>
              <a:off x="1979612" y="1328646"/>
              <a:ext cx="3676571" cy="2068610"/>
            </p:xfrm>
            <a:graphic>
              <a:graphicData uri="http://schemas.microsoft.com/office/powerpoint/2016/sectionzoom">
                <psez:sectionZm>
                  <psez:sectionZmObj sectionId="{E62E72CC-21EE-4242-933D-F63A61555FC9}">
                    <psez:zmPr id="{52A36CE2-DD9F-4925-A1BF-3C27C0F2B5C5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76571" cy="206861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Мащабиране на раздел 3">
                <a:hlinkClick r:id="rId4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79612" y="1328646"/>
                <a:ext cx="3676571" cy="206861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Мащабиране на раздел 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12245265"/>
                  </p:ext>
                </p:extLst>
              </p:nvPr>
            </p:nvGraphicFramePr>
            <p:xfrm>
              <a:off x="1979611" y="3995530"/>
              <a:ext cx="3676571" cy="2068610"/>
            </p:xfrm>
            <a:graphic>
              <a:graphicData uri="http://schemas.microsoft.com/office/powerpoint/2016/sectionzoom">
                <psez:sectionZm>
                  <psez:sectionZmObj sectionId="{A1949474-4747-4B49-92DB-B9C91D9DA736}">
                    <psez:zmPr id="{5178969E-A71E-435A-B58A-BD5B88AA024C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76571" cy="206861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Мащабиране на раздел 5">
                <a:hlinkClick r:id="rId7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79611" y="3995530"/>
                <a:ext cx="3676571" cy="206861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Мащабиране на раздел 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64809951"/>
                  </p:ext>
                </p:extLst>
              </p:nvPr>
            </p:nvGraphicFramePr>
            <p:xfrm>
              <a:off x="6207660" y="1280330"/>
              <a:ext cx="3676571" cy="2068610"/>
            </p:xfrm>
            <a:graphic>
              <a:graphicData uri="http://schemas.microsoft.com/office/powerpoint/2016/sectionzoom">
                <psez:sectionZm>
                  <psez:sectionZmObj sectionId="{9B223023-437F-44BD-AE05-7AB81D7541EC}">
                    <psez:zmPr id="{6028AA56-45DA-4353-9A0A-DC80C772C0AC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76571" cy="206861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Мащабиране на раздел 7">
                <a:hlinkClick r:id="rId10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07660" y="1280330"/>
                <a:ext cx="3676571" cy="206861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0" name="Мащабиране на раздел 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16871269"/>
                  </p:ext>
                </p:extLst>
              </p:nvPr>
            </p:nvGraphicFramePr>
            <p:xfrm>
              <a:off x="6202622" y="3962400"/>
              <a:ext cx="3676571" cy="2068610"/>
            </p:xfrm>
            <a:graphic>
              <a:graphicData uri="http://schemas.microsoft.com/office/powerpoint/2016/sectionzoom">
                <psez:sectionZm>
                  <psez:sectionZmObj sectionId="{F00667B4-EB87-4C3A-9472-11484BC77BE2}">
                    <psez:zmPr id="{C2FDB001-DD9C-4764-8F9A-8694368C45E7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76571" cy="206861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0" name="Мащабиране на раздел 9">
                <a:hlinkClick r:id="rId13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02622" y="3962400"/>
                <a:ext cx="3676571" cy="206861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Transaction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a sequence of actions</a:t>
            </a:r>
            <a:r>
              <a:rPr lang="bg-BG" dirty="0"/>
              <a:t> (</a:t>
            </a:r>
            <a:r>
              <a:rPr lang="en-US" dirty="0"/>
              <a:t>database operations</a:t>
            </a:r>
            <a:r>
              <a:rPr lang="bg-BG" dirty="0"/>
              <a:t>)</a:t>
            </a:r>
            <a:r>
              <a:rPr lang="en-US" dirty="0"/>
              <a:t> executed as a whole</a:t>
            </a:r>
            <a:endParaRPr lang="bg-BG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Either </a:t>
            </a:r>
            <a:r>
              <a:rPr lang="en-US" dirty="0">
                <a:solidFill>
                  <a:srgbClr val="F3CD60"/>
                </a:solidFill>
              </a:rPr>
              <a:t>all</a:t>
            </a:r>
            <a:r>
              <a:rPr lang="en-US" dirty="0"/>
              <a:t> of them complete successfully or </a:t>
            </a:r>
            <a:r>
              <a:rPr lang="en-US" dirty="0">
                <a:solidFill>
                  <a:srgbClr val="F3CD60"/>
                </a:solidFill>
              </a:rPr>
              <a:t>none</a:t>
            </a:r>
            <a:r>
              <a:rPr lang="en-US" dirty="0"/>
              <a:t> of the them</a:t>
            </a:r>
            <a:endParaRPr lang="bg-BG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Example of transaction</a:t>
            </a:r>
            <a:endParaRPr lang="bg-BG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A bank transfer from one account into another</a:t>
            </a:r>
            <a:r>
              <a:rPr lang="bg-BG" dirty="0"/>
              <a:t> (</a:t>
            </a:r>
            <a:r>
              <a:rPr lang="en-US" dirty="0"/>
              <a:t>withdrawal</a:t>
            </a:r>
            <a:r>
              <a:rPr lang="bg-BG" dirty="0"/>
              <a:t> + </a:t>
            </a:r>
            <a:r>
              <a:rPr lang="en-US" dirty="0"/>
              <a:t>deposit</a:t>
            </a:r>
            <a:r>
              <a:rPr lang="bg-BG" dirty="0"/>
              <a:t>)</a:t>
            </a:r>
          </a:p>
          <a:p>
            <a:pPr lvl="2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If either the withdrawal or the deposit fails</a:t>
            </a:r>
            <a:r>
              <a:rPr lang="bg-BG" dirty="0"/>
              <a:t> </a:t>
            </a:r>
            <a:r>
              <a:rPr lang="en-US" dirty="0">
                <a:solidFill>
                  <a:srgbClr val="F3CD60"/>
                </a:solidFill>
              </a:rPr>
              <a:t>the whole operation is cancelled</a:t>
            </a:r>
            <a:endParaRPr lang="bg-BG" dirty="0">
              <a:solidFill>
                <a:srgbClr val="F3CD60"/>
              </a:solidFill>
            </a:endParaRPr>
          </a:p>
        </p:txBody>
      </p:sp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7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Transactions: Lifecycle (Rollback)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473742" y="4611850"/>
            <a:ext cx="15772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chemeClr val="tx2">
                    <a:lumMod val="20000"/>
                    <a:lumOff val="80000"/>
                  </a:schemeClr>
                </a:solidFill>
              </a:rPr>
              <a:t>Rollback</a:t>
            </a:r>
          </a:p>
        </p:txBody>
      </p:sp>
      <p:cxnSp>
        <p:nvCxnSpPr>
          <p:cNvPr id="6" name="AutoShape 8"/>
          <p:cNvCxnSpPr>
            <a:cxnSpLocks noChangeShapeType="1"/>
            <a:stCxn id="14" idx="3"/>
            <a:endCxn id="16" idx="1"/>
          </p:cNvCxnSpPr>
          <p:nvPr/>
        </p:nvCxnSpPr>
        <p:spPr bwMode="auto">
          <a:xfrm>
            <a:off x="2662981" y="3627685"/>
            <a:ext cx="1567383" cy="0"/>
          </a:xfrm>
          <a:prstGeom prst="straightConnector1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Freeform 12"/>
          <p:cNvSpPr>
            <a:spLocks/>
          </p:cNvSpPr>
          <p:nvPr/>
        </p:nvSpPr>
        <p:spPr bwMode="auto">
          <a:xfrm>
            <a:off x="4308526" y="2230042"/>
            <a:ext cx="1168338" cy="597556"/>
          </a:xfrm>
          <a:custGeom>
            <a:avLst/>
            <a:gdLst>
              <a:gd name="T0" fmla="*/ 0 w 488"/>
              <a:gd name="T1" fmla="*/ 270 h 284"/>
              <a:gd name="T2" fmla="*/ 73 w 488"/>
              <a:gd name="T3" fmla="*/ 93 h 284"/>
              <a:gd name="T4" fmla="*/ 211 w 488"/>
              <a:gd name="T5" fmla="*/ 5 h 284"/>
              <a:gd name="T6" fmla="*/ 366 w 488"/>
              <a:gd name="T7" fmla="*/ 60 h 284"/>
              <a:gd name="T8" fmla="*/ 488 w 488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noFill/>
          <a:ln w="381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4308527" y="1546222"/>
            <a:ext cx="101739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Read</a:t>
            </a:r>
          </a:p>
        </p:txBody>
      </p:sp>
      <p:sp>
        <p:nvSpPr>
          <p:cNvPr id="10" name="Freeform 15"/>
          <p:cNvSpPr>
            <a:spLocks/>
          </p:cNvSpPr>
          <p:nvPr/>
        </p:nvSpPr>
        <p:spPr bwMode="auto">
          <a:xfrm>
            <a:off x="5861509" y="2230042"/>
            <a:ext cx="1168338" cy="597556"/>
          </a:xfrm>
          <a:custGeom>
            <a:avLst/>
            <a:gdLst>
              <a:gd name="T0" fmla="*/ 0 w 488"/>
              <a:gd name="T1" fmla="*/ 270 h 284"/>
              <a:gd name="T2" fmla="*/ 73 w 488"/>
              <a:gd name="T3" fmla="*/ 93 h 284"/>
              <a:gd name="T4" fmla="*/ 211 w 488"/>
              <a:gd name="T5" fmla="*/ 5 h 284"/>
              <a:gd name="T6" fmla="*/ 366 w 488"/>
              <a:gd name="T7" fmla="*/ 60 h 284"/>
              <a:gd name="T8" fmla="*/ 488 w 488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noFill/>
          <a:ln w="381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5861510" y="1546222"/>
            <a:ext cx="11123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Write</a:t>
            </a:r>
          </a:p>
        </p:txBody>
      </p:sp>
      <p:sp>
        <p:nvSpPr>
          <p:cNvPr id="12" name="Freeform 17"/>
          <p:cNvSpPr>
            <a:spLocks/>
          </p:cNvSpPr>
          <p:nvPr/>
        </p:nvSpPr>
        <p:spPr bwMode="auto">
          <a:xfrm>
            <a:off x="1523440" y="4504543"/>
            <a:ext cx="3638713" cy="753257"/>
          </a:xfrm>
          <a:custGeom>
            <a:avLst/>
            <a:gdLst>
              <a:gd name="T0" fmla="*/ 1616 w 1616"/>
              <a:gd name="T1" fmla="*/ 6 h 358"/>
              <a:gd name="T2" fmla="*/ 1525 w 1616"/>
              <a:gd name="T3" fmla="*/ 154 h 358"/>
              <a:gd name="T4" fmla="*/ 1216 w 1616"/>
              <a:gd name="T5" fmla="*/ 308 h 358"/>
              <a:gd name="T6" fmla="*/ 754 w 1616"/>
              <a:gd name="T7" fmla="*/ 351 h 358"/>
              <a:gd name="T8" fmla="*/ 202 w 1616"/>
              <a:gd name="T9" fmla="*/ 268 h 358"/>
              <a:gd name="T10" fmla="*/ 0 w 1616"/>
              <a:gd name="T11" fmla="*/ 0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16" h="358">
                <a:moveTo>
                  <a:pt x="1616" y="6"/>
                </a:moveTo>
                <a:cubicBezTo>
                  <a:pt x="1601" y="31"/>
                  <a:pt x="1592" y="104"/>
                  <a:pt x="1525" y="154"/>
                </a:cubicBezTo>
                <a:cubicBezTo>
                  <a:pt x="1458" y="204"/>
                  <a:pt x="1344" y="275"/>
                  <a:pt x="1216" y="308"/>
                </a:cubicBezTo>
                <a:cubicBezTo>
                  <a:pt x="1088" y="341"/>
                  <a:pt x="923" y="358"/>
                  <a:pt x="754" y="351"/>
                </a:cubicBezTo>
                <a:cubicBezTo>
                  <a:pt x="585" y="344"/>
                  <a:pt x="328" y="327"/>
                  <a:pt x="202" y="268"/>
                </a:cubicBezTo>
                <a:cubicBezTo>
                  <a:pt x="76" y="209"/>
                  <a:pt x="42" y="56"/>
                  <a:pt x="0" y="0"/>
                </a:cubicBezTo>
              </a:path>
            </a:pathLst>
          </a:custGeom>
          <a:noFill/>
          <a:ln w="381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2820395" y="2955948"/>
            <a:ext cx="11123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Write</a:t>
            </a: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blackWhite">
          <a:xfrm>
            <a:off x="684212" y="2798142"/>
            <a:ext cx="1978769" cy="1659085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tIns="72000" bIns="108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Durable starting state</a:t>
            </a: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blackWhite">
          <a:xfrm>
            <a:off x="8975448" y="2798142"/>
            <a:ext cx="2501102" cy="1659085"/>
          </a:xfrm>
          <a:prstGeom prst="rect">
            <a:avLst/>
          </a:prstGeom>
          <a:solidFill>
            <a:schemeClr val="tx1">
              <a:lumMod val="50000"/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wrap="square" lIns="108000" tIns="72000" rIns="108000" bIns="108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Durable,</a:t>
            </a:r>
          </a:p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consistent,</a:t>
            </a:r>
          </a:p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ending state</a:t>
            </a: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blackWhite">
          <a:xfrm>
            <a:off x="4230364" y="2798142"/>
            <a:ext cx="2875592" cy="1659085"/>
          </a:xfrm>
          <a:prstGeom prst="rect">
            <a:avLst/>
          </a:prstGeom>
          <a:solidFill>
            <a:schemeClr val="accent5">
              <a:lumMod val="75000"/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tIns="72000" bIns="108000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Sequence</a:t>
            </a:r>
            <a:b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of reads and writes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59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9" grpId="0"/>
      <p:bldP spid="10" grpId="0" animBg="1"/>
      <p:bldP spid="11" grpId="0"/>
      <p:bldP spid="12" grpId="0" animBg="1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Transactions: Lifecycle (Commit)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7253593" y="2981877"/>
            <a:ext cx="151034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Commit</a:t>
            </a:r>
          </a:p>
        </p:txBody>
      </p:sp>
      <p:cxnSp>
        <p:nvCxnSpPr>
          <p:cNvPr id="6" name="AutoShape 8"/>
          <p:cNvCxnSpPr>
            <a:cxnSpLocks noChangeShapeType="1"/>
            <a:stCxn id="14" idx="3"/>
            <a:endCxn id="16" idx="1"/>
          </p:cNvCxnSpPr>
          <p:nvPr/>
        </p:nvCxnSpPr>
        <p:spPr bwMode="auto">
          <a:xfrm>
            <a:off x="2662981" y="3627685"/>
            <a:ext cx="1567383" cy="0"/>
          </a:xfrm>
          <a:prstGeom prst="straightConnector1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AutoShape 9"/>
          <p:cNvCxnSpPr>
            <a:cxnSpLocks noChangeShapeType="1"/>
            <a:stCxn id="16" idx="3"/>
            <a:endCxn id="15" idx="1"/>
          </p:cNvCxnSpPr>
          <p:nvPr/>
        </p:nvCxnSpPr>
        <p:spPr bwMode="auto">
          <a:xfrm>
            <a:off x="7105957" y="3627685"/>
            <a:ext cx="1869492" cy="0"/>
          </a:xfrm>
          <a:prstGeom prst="straightConnector1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Freeform 12"/>
          <p:cNvSpPr>
            <a:spLocks/>
          </p:cNvSpPr>
          <p:nvPr/>
        </p:nvSpPr>
        <p:spPr bwMode="auto">
          <a:xfrm>
            <a:off x="4308526" y="2230042"/>
            <a:ext cx="1168338" cy="597556"/>
          </a:xfrm>
          <a:custGeom>
            <a:avLst/>
            <a:gdLst>
              <a:gd name="T0" fmla="*/ 0 w 488"/>
              <a:gd name="T1" fmla="*/ 270 h 284"/>
              <a:gd name="T2" fmla="*/ 73 w 488"/>
              <a:gd name="T3" fmla="*/ 93 h 284"/>
              <a:gd name="T4" fmla="*/ 211 w 488"/>
              <a:gd name="T5" fmla="*/ 5 h 284"/>
              <a:gd name="T6" fmla="*/ 366 w 488"/>
              <a:gd name="T7" fmla="*/ 60 h 284"/>
              <a:gd name="T8" fmla="*/ 488 w 488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noFill/>
          <a:ln w="381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4308527" y="1546222"/>
            <a:ext cx="101739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Read</a:t>
            </a:r>
          </a:p>
        </p:txBody>
      </p:sp>
      <p:sp>
        <p:nvSpPr>
          <p:cNvPr id="10" name="Freeform 15"/>
          <p:cNvSpPr>
            <a:spLocks/>
          </p:cNvSpPr>
          <p:nvPr/>
        </p:nvSpPr>
        <p:spPr bwMode="auto">
          <a:xfrm>
            <a:off x="5861509" y="2230042"/>
            <a:ext cx="1168338" cy="597556"/>
          </a:xfrm>
          <a:custGeom>
            <a:avLst/>
            <a:gdLst>
              <a:gd name="T0" fmla="*/ 0 w 488"/>
              <a:gd name="T1" fmla="*/ 270 h 284"/>
              <a:gd name="T2" fmla="*/ 73 w 488"/>
              <a:gd name="T3" fmla="*/ 93 h 284"/>
              <a:gd name="T4" fmla="*/ 211 w 488"/>
              <a:gd name="T5" fmla="*/ 5 h 284"/>
              <a:gd name="T6" fmla="*/ 366 w 488"/>
              <a:gd name="T7" fmla="*/ 60 h 284"/>
              <a:gd name="T8" fmla="*/ 488 w 488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noFill/>
          <a:ln w="381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5861510" y="1546222"/>
            <a:ext cx="11123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Write</a:t>
            </a:r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2820395" y="2955948"/>
            <a:ext cx="11123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Write</a:t>
            </a: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blackWhite">
          <a:xfrm>
            <a:off x="684212" y="2798142"/>
            <a:ext cx="1978769" cy="1659085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tIns="72000" bIns="108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Durable starting state</a:t>
            </a: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blackWhite">
          <a:xfrm>
            <a:off x="8975448" y="2798142"/>
            <a:ext cx="2501102" cy="1659085"/>
          </a:xfrm>
          <a:prstGeom prst="rect">
            <a:avLst/>
          </a:prstGeom>
          <a:solidFill>
            <a:schemeClr val="tx1">
              <a:lumMod val="50000"/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wrap="square" lIns="108000" tIns="72000" rIns="108000" bIns="108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Durable,</a:t>
            </a:r>
          </a:p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consistent,</a:t>
            </a:r>
          </a:p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ending state</a:t>
            </a: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blackWhite">
          <a:xfrm>
            <a:off x="4230364" y="2798142"/>
            <a:ext cx="2875592" cy="1659085"/>
          </a:xfrm>
          <a:prstGeom prst="rect">
            <a:avLst/>
          </a:prstGeom>
          <a:solidFill>
            <a:schemeClr val="accent5">
              <a:lumMod val="75000"/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tIns="72000" bIns="108000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Sequence</a:t>
            </a:r>
            <a:b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of reads and writes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/>
      <p:bldP spid="10" grpId="0" animBg="1"/>
      <p:bldP spid="11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ct val="25000"/>
              </a:spcBef>
            </a:pPr>
            <a:r>
              <a:rPr lang="en-US" dirty="0"/>
              <a:t>Transactions guarantee the </a:t>
            </a:r>
            <a:r>
              <a:rPr lang="en-US" dirty="0">
                <a:solidFill>
                  <a:srgbClr val="F3CD60"/>
                </a:solidFill>
              </a:rPr>
              <a:t>consistency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the </a:t>
            </a:r>
            <a:r>
              <a:rPr lang="en-US" dirty="0">
                <a:solidFill>
                  <a:srgbClr val="F3CD60"/>
                </a:solidFill>
              </a:rPr>
              <a:t>integrity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of the database</a:t>
            </a:r>
            <a:endParaRPr lang="bg-BG" dirty="0"/>
          </a:p>
          <a:p>
            <a:pPr lvl="1">
              <a:spcBef>
                <a:spcPct val="25000"/>
              </a:spcBef>
            </a:pPr>
            <a:r>
              <a:rPr lang="en-US" dirty="0"/>
              <a:t>All changes in a transaction are temporary</a:t>
            </a:r>
          </a:p>
          <a:p>
            <a:pPr lvl="1">
              <a:spcBef>
                <a:spcPct val="25000"/>
              </a:spcBef>
            </a:pPr>
            <a:r>
              <a:rPr lang="en-US" dirty="0"/>
              <a:t>Changes are persisted when </a:t>
            </a:r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COMMIT</a:t>
            </a:r>
            <a:r>
              <a:rPr lang="en-US" dirty="0"/>
              <a:t> is executed</a:t>
            </a:r>
            <a:r>
              <a:rPr lang="bg-BG" dirty="0"/>
              <a:t>.</a:t>
            </a:r>
            <a:endParaRPr lang="en-US" dirty="0"/>
          </a:p>
          <a:p>
            <a:pPr lvl="1">
              <a:spcBef>
                <a:spcPct val="25000"/>
              </a:spcBef>
            </a:pPr>
            <a:r>
              <a:rPr lang="en-US" dirty="0"/>
              <a:t>At any time all changes can be canceled by </a:t>
            </a:r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ROLLBACK</a:t>
            </a:r>
            <a:endParaRPr lang="bg-BG" dirty="0">
              <a:latin typeface="+mj-lt"/>
              <a:cs typeface="Consolas" panose="020B0609020204030204" pitchFamily="49" charset="0"/>
            </a:endParaRPr>
          </a:p>
          <a:p>
            <a:r>
              <a:rPr lang="en-US" dirty="0"/>
              <a:t>All of the operations are executed as a whole</a:t>
            </a:r>
            <a:r>
              <a:rPr lang="bg-BG" dirty="0"/>
              <a:t>.</a:t>
            </a:r>
          </a:p>
        </p:txBody>
      </p:sp>
      <p:sp>
        <p:nvSpPr>
          <p:cNvPr id="510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 Behavior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4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0979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Checkpoints in games</a:t>
            </a:r>
            <a:endParaRPr lang="bg-BG" dirty="0"/>
          </a:p>
        </p:txBody>
      </p:sp>
      <p:sp>
        <p:nvSpPr>
          <p:cNvPr id="7" name="TextBox 6"/>
          <p:cNvSpPr txBox="1"/>
          <p:nvPr/>
        </p:nvSpPr>
        <p:spPr>
          <a:xfrm>
            <a:off x="474003" y="4211244"/>
            <a:ext cx="1621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Castle 1-1</a:t>
            </a:r>
            <a:endParaRPr lang="bg-BG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9663570" y="4191000"/>
            <a:ext cx="1621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Castle 1-2</a:t>
            </a:r>
            <a:endParaRPr lang="bg-BG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722069" y="1918240"/>
            <a:ext cx="670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DIE</a:t>
            </a:r>
            <a:endParaRPr lang="bg-BG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5335809" y="5398609"/>
            <a:ext cx="1442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SURVIVE</a:t>
            </a:r>
            <a:endParaRPr lang="bg-BG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1783351" y="5425279"/>
            <a:ext cx="1050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Mario</a:t>
            </a:r>
            <a:endParaRPr lang="bg-BG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970212" y="2620341"/>
            <a:ext cx="2470666" cy="1447801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995576" y="4618698"/>
            <a:ext cx="2340233" cy="918664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728203" y="2385400"/>
            <a:ext cx="2451809" cy="1401765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940219" y="4618698"/>
            <a:ext cx="2583193" cy="918665"/>
          </a:xfrm>
          <a:prstGeom prst="straightConnector1">
            <a:avLst/>
          </a:prstGeom>
          <a:ln w="476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Резултат с изображение за Super Mario cast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2771" y="2226748"/>
            <a:ext cx="1674078" cy="196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Резултат с изображение за Super Mario cast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83" y="2473446"/>
            <a:ext cx="142875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Резултат с изображение за super mario transparent ol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86874"/>
            <a:ext cx="2104566" cy="154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01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Transactions?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22" y="2620341"/>
            <a:ext cx="1411139" cy="15706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0183" y="4211244"/>
            <a:ext cx="1288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STATE 1</a:t>
            </a:r>
            <a:endParaRPr lang="bg-BG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95" y="2620341"/>
            <a:ext cx="1411139" cy="15706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134682" y="4239164"/>
            <a:ext cx="1288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STATE 2</a:t>
            </a:r>
            <a:endParaRPr lang="bg-BG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235685" y="2123790"/>
            <a:ext cx="1689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ROLLBACK</a:t>
            </a:r>
            <a:endParaRPr lang="bg-BG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5335809" y="5398609"/>
            <a:ext cx="1489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COMMIT</a:t>
            </a:r>
            <a:endParaRPr lang="bg-BG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970212" y="2620341"/>
            <a:ext cx="2470666" cy="1447801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995576" y="4618698"/>
            <a:ext cx="2340233" cy="918664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728203" y="2385400"/>
            <a:ext cx="2451809" cy="1401765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940219" y="4618698"/>
            <a:ext cx="3061207" cy="918666"/>
          </a:xfrm>
          <a:prstGeom prst="straightConnector1">
            <a:avLst/>
          </a:prstGeom>
          <a:ln w="476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93" y="4782553"/>
            <a:ext cx="1841818" cy="18418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17612" y="5561311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Queries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379988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3" name="Rectangle 3"/>
          <p:cNvSpPr>
            <a:spLocks noGrp="1" noChangeArrowheads="1"/>
          </p:cNvSpPr>
          <p:nvPr>
            <p:ph idx="1"/>
          </p:nvPr>
        </p:nvSpPr>
        <p:spPr>
          <a:xfrm>
            <a:off x="188815" y="985846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Write a transaction  that raises an employee's salary by id only if the employee exists in the database</a:t>
            </a:r>
          </a:p>
          <a:p>
            <a:pPr lvl="1"/>
            <a:r>
              <a:rPr lang="en-US" dirty="0"/>
              <a:t>If not, no changes should be made</a:t>
            </a:r>
          </a:p>
          <a:p>
            <a:pPr lvl="1"/>
            <a:r>
              <a:rPr lang="en-US" dirty="0"/>
              <a:t>Use soft_uni database</a:t>
            </a:r>
          </a:p>
        </p:txBody>
      </p:sp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Problem: </a:t>
            </a:r>
            <a:r>
              <a:rPr lang="en-GB" dirty="0"/>
              <a:t>Employees Promotion By ID</a:t>
            </a:r>
            <a:endParaRPr lang="bg-BG" sz="3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298" y="3252209"/>
            <a:ext cx="3546114" cy="310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180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Employees Promotion</a:t>
            </a:r>
            <a:endParaRPr lang="bg-BG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446212" y="1752600"/>
            <a:ext cx="9601200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PROCEDURE usp_raise_salary_by_id(id int)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 TRANSACTION;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IF((SELECT count(employee_id) FROM employees WHERE employee_id like id)&lt;&gt;1) THEN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ROLLBACK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ELSE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UPDATE employees AS e SET salary = salary + salary*0.05 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WHERE e.employee_id = id;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END IF; 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83537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3" name="Rectangle 3"/>
          <p:cNvSpPr>
            <a:spLocks noGrp="1" noChangeArrowheads="1"/>
          </p:cNvSpPr>
          <p:nvPr>
            <p:ph idx="1"/>
          </p:nvPr>
        </p:nvSpPr>
        <p:spPr>
          <a:xfrm>
            <a:off x="188815" y="985846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Modern DBMS servers have built-in transaction support</a:t>
            </a:r>
          </a:p>
          <a:p>
            <a:pPr lvl="1"/>
            <a:r>
              <a:rPr lang="en-US" dirty="0"/>
              <a:t>Implement “</a:t>
            </a:r>
            <a:r>
              <a:rPr lang="en-US" dirty="0">
                <a:solidFill>
                  <a:srgbClr val="F3CD60"/>
                </a:solidFill>
              </a:rPr>
              <a:t>ACID</a:t>
            </a:r>
            <a:r>
              <a:rPr lang="en-US" dirty="0"/>
              <a:t>” transactions</a:t>
            </a:r>
          </a:p>
          <a:p>
            <a:pPr lvl="1"/>
            <a:r>
              <a:rPr lang="en-US" dirty="0"/>
              <a:t>E.g. Oracle, MySQL, MS SQL Server, …</a:t>
            </a:r>
          </a:p>
          <a:p>
            <a:r>
              <a:rPr lang="en-US" dirty="0">
                <a:solidFill>
                  <a:srgbClr val="F3CD60"/>
                </a:solidFill>
              </a:rPr>
              <a:t>ACID</a:t>
            </a:r>
            <a:r>
              <a:rPr lang="en-US" dirty="0"/>
              <a:t> means:</a:t>
            </a:r>
          </a:p>
          <a:p>
            <a:pPr lvl="1"/>
            <a:r>
              <a:rPr lang="en-US" b="1" dirty="0">
                <a:solidFill>
                  <a:srgbClr val="F3CD60"/>
                </a:solidFill>
              </a:rPr>
              <a:t>A</a:t>
            </a:r>
            <a:r>
              <a:rPr lang="en-US" dirty="0"/>
              <a:t>tomicity</a:t>
            </a:r>
            <a:endParaRPr lang="bg-BG" dirty="0"/>
          </a:p>
          <a:p>
            <a:pPr lvl="1"/>
            <a:r>
              <a:rPr lang="en-US" b="1" dirty="0">
                <a:solidFill>
                  <a:srgbClr val="F3CD60"/>
                </a:solidFill>
              </a:rPr>
              <a:t>C</a:t>
            </a:r>
            <a:r>
              <a:rPr lang="en-US" dirty="0"/>
              <a:t>onsistency</a:t>
            </a:r>
            <a:r>
              <a:rPr lang="bg-BG" dirty="0"/>
              <a:t> </a:t>
            </a:r>
          </a:p>
          <a:p>
            <a:pPr lvl="1"/>
            <a:r>
              <a:rPr lang="en-US" b="1" dirty="0">
                <a:solidFill>
                  <a:srgbClr val="F3CD60"/>
                </a:solidFill>
              </a:rPr>
              <a:t>I</a:t>
            </a:r>
            <a:r>
              <a:rPr lang="en-US" dirty="0"/>
              <a:t>solation</a:t>
            </a:r>
            <a:endParaRPr lang="bg-BG" dirty="0"/>
          </a:p>
          <a:p>
            <a:pPr lvl="1"/>
            <a:r>
              <a:rPr lang="en-US" b="1" dirty="0">
                <a:solidFill>
                  <a:srgbClr val="F3CD60"/>
                </a:solidFill>
              </a:rPr>
              <a:t>D</a:t>
            </a:r>
            <a:r>
              <a:rPr lang="en-US" dirty="0"/>
              <a:t>urability</a:t>
            </a:r>
            <a:endParaRPr lang="bg-BG" dirty="0"/>
          </a:p>
        </p:txBody>
      </p:sp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Transactions Properties</a:t>
            </a:r>
            <a:endParaRPr lang="bg-BG" sz="3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2" y="3124200"/>
            <a:ext cx="3546114" cy="310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3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Triggers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F0A230"/>
                </a:solidFill>
              </a:rPr>
              <a:t>Maintaining the integrity of the data</a:t>
            </a:r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13" y="2009001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6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#JavaDB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8634325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Triggers?</a:t>
            </a:r>
            <a:endParaRPr lang="bg-BG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Triggers - small programs in the database itself, activated by database events application layer</a:t>
            </a:r>
          </a:p>
          <a:p>
            <a:pPr lvl="1"/>
            <a:r>
              <a:rPr lang="en-US" dirty="0"/>
              <a:t>UPDATE, DELETE or INSERT queries</a:t>
            </a:r>
          </a:p>
          <a:p>
            <a:pPr lvl="1"/>
            <a:r>
              <a:rPr lang="en-US" dirty="0"/>
              <a:t>Called in case of specific </a:t>
            </a:r>
            <a:r>
              <a:rPr lang="en-US" dirty="0">
                <a:solidFill>
                  <a:srgbClr val="F3CD60"/>
                </a:solidFill>
              </a:rPr>
              <a:t>event</a:t>
            </a:r>
          </a:p>
          <a:p>
            <a:r>
              <a:rPr lang="en-US" dirty="0"/>
              <a:t>We do not call triggers </a:t>
            </a:r>
            <a:r>
              <a:rPr lang="en-US" dirty="0">
                <a:solidFill>
                  <a:srgbClr val="F3CD60"/>
                </a:solidFill>
              </a:rPr>
              <a:t>explicitly</a:t>
            </a:r>
          </a:p>
          <a:p>
            <a:pPr lvl="1"/>
            <a:r>
              <a:rPr lang="en-US" dirty="0"/>
              <a:t>Triggers are </a:t>
            </a:r>
            <a:r>
              <a:rPr lang="en-US" dirty="0">
                <a:solidFill>
                  <a:srgbClr val="F3CD60"/>
                </a:solidFill>
              </a:rPr>
              <a:t>attached</a:t>
            </a:r>
            <a:r>
              <a:rPr lang="en-US" dirty="0"/>
              <a:t> to a table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814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Types of Triggers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49760" y="1151121"/>
            <a:ext cx="5827799" cy="98247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  <a:tabLst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Before</a:t>
            </a:r>
            <a:endParaRPr lang="en-US" sz="40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170612" y="1604261"/>
            <a:ext cx="0" cy="403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6246812" y="1151121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After</a:t>
            </a:r>
            <a:endParaRPr lang="en-US" sz="48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sz="4000" b="1" dirty="0"/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b="1" dirty="0"/>
          </a:p>
        </p:txBody>
      </p:sp>
      <p:sp>
        <p:nvSpPr>
          <p:cNvPr id="9" name="Oval 8"/>
          <p:cNvSpPr/>
          <p:nvPr/>
        </p:nvSpPr>
        <p:spPr>
          <a:xfrm>
            <a:off x="7755023" y="4646625"/>
            <a:ext cx="1828800" cy="14478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Event</a:t>
            </a:r>
          </a:p>
        </p:txBody>
      </p:sp>
      <p:sp>
        <p:nvSpPr>
          <p:cNvPr id="10" name="Cloud 9"/>
          <p:cNvSpPr/>
          <p:nvPr/>
        </p:nvSpPr>
        <p:spPr>
          <a:xfrm>
            <a:off x="8755191" y="2389175"/>
            <a:ext cx="2286000" cy="1371599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Trigger</a:t>
            </a:r>
          </a:p>
        </p:txBody>
      </p:sp>
      <p:sp>
        <p:nvSpPr>
          <p:cNvPr id="11" name="Arrow: Down 10"/>
          <p:cNvSpPr/>
          <p:nvPr/>
        </p:nvSpPr>
        <p:spPr>
          <a:xfrm rot="16200000">
            <a:off x="6718240" y="4722825"/>
            <a:ext cx="571597" cy="1295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Arrow: Down 13"/>
          <p:cNvSpPr/>
          <p:nvPr/>
        </p:nvSpPr>
        <p:spPr>
          <a:xfrm rot="10800000">
            <a:off x="9572487" y="3884625"/>
            <a:ext cx="353828" cy="15136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Arrow: Down 14"/>
          <p:cNvSpPr/>
          <p:nvPr/>
        </p:nvSpPr>
        <p:spPr>
          <a:xfrm rot="16200000">
            <a:off x="11026818" y="4584718"/>
            <a:ext cx="571597" cy="15716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Arrow: Down 15"/>
          <p:cNvSpPr/>
          <p:nvPr/>
        </p:nvSpPr>
        <p:spPr>
          <a:xfrm rot="20894067">
            <a:off x="10260373" y="3758952"/>
            <a:ext cx="329848" cy="13738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4" name="Oval 23"/>
          <p:cNvSpPr/>
          <p:nvPr/>
        </p:nvSpPr>
        <p:spPr>
          <a:xfrm>
            <a:off x="2297391" y="4646626"/>
            <a:ext cx="1828800" cy="14478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Event</a:t>
            </a:r>
          </a:p>
        </p:txBody>
      </p:sp>
      <p:sp>
        <p:nvSpPr>
          <p:cNvPr id="25" name="Cloud 24"/>
          <p:cNvSpPr/>
          <p:nvPr/>
        </p:nvSpPr>
        <p:spPr>
          <a:xfrm>
            <a:off x="1154391" y="2195328"/>
            <a:ext cx="2286000" cy="1371599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Trigger</a:t>
            </a:r>
          </a:p>
        </p:txBody>
      </p:sp>
      <p:sp>
        <p:nvSpPr>
          <p:cNvPr id="26" name="Arrow: Down 25"/>
          <p:cNvSpPr/>
          <p:nvPr/>
        </p:nvSpPr>
        <p:spPr>
          <a:xfrm rot="16200000">
            <a:off x="603918" y="4722826"/>
            <a:ext cx="571597" cy="1295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Arrow: Down 26"/>
          <p:cNvSpPr/>
          <p:nvPr/>
        </p:nvSpPr>
        <p:spPr>
          <a:xfrm rot="10800000">
            <a:off x="1575478" y="3701721"/>
            <a:ext cx="353828" cy="15136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8" name="Arrow: Down 27"/>
          <p:cNvSpPr/>
          <p:nvPr/>
        </p:nvSpPr>
        <p:spPr>
          <a:xfrm rot="16200000">
            <a:off x="4912496" y="4584719"/>
            <a:ext cx="571597" cy="15716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Arrow: Down 28"/>
          <p:cNvSpPr/>
          <p:nvPr/>
        </p:nvSpPr>
        <p:spPr>
          <a:xfrm rot="20894067">
            <a:off x="2153620" y="3638672"/>
            <a:ext cx="311252" cy="12191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90860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There are three different events that can be applied within a trigger:</a:t>
            </a:r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  <a:endParaRPr lang="bg-BG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12" name="Rectangle: Rounded Corners 31"/>
          <p:cNvSpPr/>
          <p:nvPr/>
        </p:nvSpPr>
        <p:spPr>
          <a:xfrm>
            <a:off x="4701429" y="2743200"/>
            <a:ext cx="2502582" cy="808023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 cmpd="sng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Events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5176010" y="5168857"/>
            <a:ext cx="1553419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Update</a:t>
            </a:r>
          </a:p>
        </p:txBody>
      </p:sp>
      <p:sp>
        <p:nvSpPr>
          <p:cNvPr id="15" name="Rectangle: Rounded Corners 13"/>
          <p:cNvSpPr/>
          <p:nvPr/>
        </p:nvSpPr>
        <p:spPr>
          <a:xfrm>
            <a:off x="3275012" y="5168857"/>
            <a:ext cx="1553418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</a:t>
            </a:r>
          </a:p>
        </p:txBody>
      </p:sp>
      <p:sp>
        <p:nvSpPr>
          <p:cNvPr id="16" name="Rectangle: Rounded Corners 13"/>
          <p:cNvSpPr/>
          <p:nvPr/>
        </p:nvSpPr>
        <p:spPr>
          <a:xfrm>
            <a:off x="7077009" y="5168857"/>
            <a:ext cx="1553419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</a:t>
            </a:r>
          </a:p>
        </p:txBody>
      </p:sp>
      <p:cxnSp>
        <p:nvCxnSpPr>
          <p:cNvPr id="18" name="Straight Connector 37"/>
          <p:cNvCxnSpPr>
            <a:cxnSpLocks/>
            <a:stCxn id="12" idx="2"/>
            <a:endCxn id="15" idx="0"/>
          </p:cNvCxnSpPr>
          <p:nvPr/>
        </p:nvCxnSpPr>
        <p:spPr>
          <a:xfrm flipH="1">
            <a:off x="4051721" y="3551223"/>
            <a:ext cx="1900999" cy="1617634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38"/>
          <p:cNvCxnSpPr>
            <a:cxnSpLocks/>
            <a:stCxn id="12" idx="2"/>
            <a:endCxn id="14" idx="0"/>
          </p:cNvCxnSpPr>
          <p:nvPr/>
        </p:nvCxnSpPr>
        <p:spPr>
          <a:xfrm>
            <a:off x="5952720" y="3551223"/>
            <a:ext cx="0" cy="1617634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39"/>
          <p:cNvCxnSpPr>
            <a:stCxn id="12" idx="2"/>
            <a:endCxn id="16" idx="0"/>
          </p:cNvCxnSpPr>
          <p:nvPr/>
        </p:nvCxnSpPr>
        <p:spPr>
          <a:xfrm>
            <a:off x="5952720" y="3551223"/>
            <a:ext cx="1900999" cy="1617634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46711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Triggered</a:t>
            </a:r>
            <a:endParaRPr lang="bg-BG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13" name="Content Placeholder 4"/>
          <p:cNvSpPr>
            <a:spLocks noGrp="1"/>
          </p:cNvSpPr>
          <p:nvPr>
            <p:ph idx="1"/>
          </p:nvPr>
        </p:nvSpPr>
        <p:spPr>
          <a:xfrm>
            <a:off x="188815" y="1050235"/>
            <a:ext cx="11804821" cy="5486400"/>
          </a:xfrm>
        </p:spPr>
        <p:txBody>
          <a:bodyPr>
            <a:noAutofit/>
          </a:bodyPr>
          <a:lstStyle/>
          <a:p>
            <a:pPr>
              <a:lnSpc>
                <a:spcPct val="95000"/>
              </a:lnSpc>
            </a:pPr>
            <a:r>
              <a:rPr lang="en-US" dirty="0"/>
              <a:t>Create a table </a:t>
            </a:r>
            <a:r>
              <a:rPr lang="en-GB" noProof="1"/>
              <a:t>deleted</a:t>
            </a:r>
            <a:r>
              <a:rPr lang="en-GB" dirty="0"/>
              <a:t>_employees with fields:</a:t>
            </a:r>
          </a:p>
          <a:p>
            <a:pPr lvl="1">
              <a:lnSpc>
                <a:spcPct val="95000"/>
              </a:lnSpc>
            </a:pPr>
            <a:r>
              <a:rPr lang="en-GB" noProof="1"/>
              <a:t>employee</a:t>
            </a:r>
            <a:r>
              <a:rPr lang="en-GB" dirty="0"/>
              <a:t>_id – primary key </a:t>
            </a:r>
          </a:p>
          <a:p>
            <a:pPr lvl="1">
              <a:lnSpc>
                <a:spcPct val="95000"/>
              </a:lnSpc>
            </a:pPr>
            <a:r>
              <a:rPr lang="en-GB" dirty="0"/>
              <a:t>first_</a:t>
            </a:r>
            <a:r>
              <a:rPr lang="en-GB" noProof="1"/>
              <a:t>name</a:t>
            </a:r>
            <a:r>
              <a:rPr lang="en-GB" dirty="0"/>
              <a:t>, </a:t>
            </a:r>
            <a:r>
              <a:rPr lang="en-GB" noProof="1"/>
              <a:t>last</a:t>
            </a:r>
            <a:r>
              <a:rPr lang="en-GB" dirty="0"/>
              <a:t>_</a:t>
            </a:r>
            <a:r>
              <a:rPr lang="en-GB" noProof="1"/>
              <a:t>name</a:t>
            </a:r>
            <a:r>
              <a:rPr lang="en-GB" dirty="0"/>
              <a:t>, </a:t>
            </a:r>
            <a:r>
              <a:rPr lang="en-GB" noProof="1"/>
              <a:t>middle</a:t>
            </a:r>
            <a:r>
              <a:rPr lang="en-GB" dirty="0"/>
              <a:t>_name, </a:t>
            </a:r>
            <a:r>
              <a:rPr lang="en-GB" noProof="1"/>
              <a:t>job</a:t>
            </a:r>
            <a:r>
              <a:rPr lang="en-GB" dirty="0"/>
              <a:t>_title, </a:t>
            </a:r>
            <a:r>
              <a:rPr lang="en-GB" noProof="1"/>
              <a:t>deparment</a:t>
            </a:r>
            <a:r>
              <a:rPr lang="en-GB" dirty="0"/>
              <a:t>_id, salary</a:t>
            </a:r>
          </a:p>
          <a:p>
            <a:pPr>
              <a:lnSpc>
                <a:spcPct val="95000"/>
              </a:lnSpc>
            </a:pPr>
            <a:r>
              <a:rPr lang="en-GB" dirty="0"/>
              <a:t>Add a trigger to employees table that logs deleted employees into the deleted_</a:t>
            </a:r>
            <a:r>
              <a:rPr lang="en-GB" noProof="1"/>
              <a:t>employees</a:t>
            </a:r>
            <a:r>
              <a:rPr lang="en-GB" dirty="0"/>
              <a:t> table</a:t>
            </a:r>
            <a:endParaRPr lang="en-US" dirty="0"/>
          </a:p>
          <a:p>
            <a:pPr lvl="1">
              <a:lnSpc>
                <a:spcPct val="95000"/>
              </a:lnSpc>
            </a:pPr>
            <a:r>
              <a:rPr lang="en-US" dirty="0"/>
              <a:t>Use soft_uni database </a:t>
            </a:r>
            <a:endParaRPr lang="en-GB" dirty="0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4100732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71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Triggered</a:t>
            </a:r>
            <a:endParaRPr lang="bg-BG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446212" y="1676400"/>
            <a:ext cx="9720177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deleted_employees(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employee_id INT PRIMARY KEY AUTO_INCREMENT,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first_name VARCHAR(20),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last_name VARCHAR(20),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middle_name VARCHAR(20),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job_title VARCHAR(50),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department_id INT,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salary DOUBLE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79621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Triggered (2)</a:t>
            </a:r>
            <a:endParaRPr lang="bg-BG" dirty="0"/>
          </a:p>
        </p:txBody>
      </p:sp>
      <p:sp>
        <p:nvSpPr>
          <p:cNvPr id="521220" name="Rectangle 4"/>
          <p:cNvSpPr>
            <a:spLocks noChangeArrowheads="1"/>
          </p:cNvSpPr>
          <p:nvPr/>
        </p:nvSpPr>
        <p:spPr bwMode="auto">
          <a:xfrm>
            <a:off x="1141412" y="1447800"/>
            <a:ext cx="9720177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TRIGGER tr_deleted_employees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AFTER DELETE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 </a:t>
            </a:r>
            <a:r>
              <a:rPr lang="en-US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EACH ROW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INSERT INTO deleted_employees     (first_name,last_name,middle_name,job_title,department_id,salary)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VALUES(OLD.first_name,OLD.last_name,OLD.middle_name,OLD.job_title,OLD.department_id,OLD.salary);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END;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" name="AutoShape 7">
            <a:extLst>
              <a:ext uri="{FF2B5EF4-FFF2-40B4-BE49-F238E27FC236}">
                <a16:creationId xmlns:a16="http://schemas.microsoft.com/office/drawing/2014/main" id="{B48A41B9-952A-44F8-A1FC-5D99182D4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0412" y="5294625"/>
            <a:ext cx="6062577" cy="1209675"/>
          </a:xfrm>
          <a:prstGeom prst="wedgeRoundRectCallout">
            <a:avLst>
              <a:gd name="adj1" fmla="val -53506"/>
              <a:gd name="adj2" fmla="val -521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The </a:t>
            </a:r>
            <a:r>
              <a:rPr lang="en-US" sz="2800" b="1" noProof="1">
                <a:solidFill>
                  <a:srgbClr val="F3CD60"/>
                </a:solidFill>
                <a:latin typeface="Consolas" panose="020B0609020204030204" pitchFamily="49" charset="0"/>
              </a:rPr>
              <a:t>OLD</a:t>
            </a:r>
            <a:r>
              <a:rPr lang="en-US" sz="2800" noProof="1">
                <a:solidFill>
                  <a:srgbClr val="FFFFFF"/>
                </a:solidFill>
              </a:rPr>
              <a:t> and </a:t>
            </a:r>
            <a:r>
              <a:rPr lang="en-US" sz="2800" b="1" noProof="1">
                <a:solidFill>
                  <a:srgbClr val="F3CD60"/>
                </a:solidFill>
                <a:latin typeface="Consolas" panose="020B0609020204030204" pitchFamily="49" charset="0"/>
              </a:rPr>
              <a:t>NEW</a:t>
            </a:r>
            <a:r>
              <a:rPr lang="en-US" sz="2800" noProof="1">
                <a:solidFill>
                  <a:srgbClr val="FFFFFF"/>
                </a:solidFill>
              </a:rPr>
              <a:t> keywords allow you to access columns </a:t>
            </a:r>
            <a:r>
              <a:rPr lang="en-US" sz="2800" noProof="1">
                <a:solidFill>
                  <a:srgbClr val="F3CD60"/>
                </a:solidFill>
              </a:rPr>
              <a:t>before</a:t>
            </a:r>
            <a:r>
              <a:rPr lang="en-US" sz="2800" noProof="1">
                <a:solidFill>
                  <a:srgbClr val="FFFFFF"/>
                </a:solidFill>
              </a:rPr>
              <a:t>/</a:t>
            </a:r>
            <a:r>
              <a:rPr lang="en-US" sz="2800" noProof="1">
                <a:solidFill>
                  <a:srgbClr val="F3CD60"/>
                </a:solidFill>
              </a:rPr>
              <a:t>after</a:t>
            </a:r>
            <a:r>
              <a:rPr lang="en-US" sz="2800" noProof="1">
                <a:solidFill>
                  <a:srgbClr val="FFFFFF"/>
                </a:solidFill>
              </a:rPr>
              <a:t> trigger action</a:t>
            </a:r>
          </a:p>
        </p:txBody>
      </p:sp>
    </p:spTree>
    <p:extLst>
      <p:ext uri="{BB962C8B-B14F-4D97-AF65-F5344CB8AC3E}">
        <p14:creationId xmlns:p14="http://schemas.microsoft.com/office/powerpoint/2010/main" val="279153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7CE34A24-41B6-4566-A4C2-36260A9F2A8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1365" y="999257"/>
            <a:ext cx="11804822" cy="5570355"/>
          </a:xfrm>
        </p:spPr>
        <p:txBody>
          <a:bodyPr/>
          <a:lstStyle/>
          <a:p>
            <a:r>
              <a:rPr lang="en-US" dirty="0">
                <a:latin typeface="+mj-lt"/>
              </a:rPr>
              <a:t>Trigger action result on </a:t>
            </a:r>
            <a:r>
              <a:rPr lang="en-US" b="1" dirty="0">
                <a:latin typeface="Consolas" panose="020B0609020204030204" pitchFamily="49" charset="0"/>
              </a:rPr>
              <a:t>DELETE</a:t>
            </a:r>
            <a:r>
              <a:rPr lang="en-US" dirty="0">
                <a:latin typeface="+mj-lt"/>
              </a:rPr>
              <a:t>:</a:t>
            </a:r>
          </a:p>
          <a:p>
            <a:pPr lvl="1"/>
            <a:r>
              <a:rPr lang="en-US" dirty="0">
                <a:solidFill>
                  <a:srgbClr val="F3CD60"/>
                </a:solidFill>
                <a:latin typeface="+mj-lt"/>
              </a:rPr>
              <a:t>NOTE</a:t>
            </a:r>
            <a:r>
              <a:rPr lang="en-US" dirty="0">
                <a:latin typeface="+mj-lt"/>
              </a:rPr>
              <a:t>: Remove foreign key checks before trying to delete employees</a:t>
            </a:r>
          </a:p>
          <a:p>
            <a:pPr lvl="2"/>
            <a:r>
              <a:rPr lang="en-US" dirty="0">
                <a:solidFill>
                  <a:srgbClr val="F3CD60"/>
                </a:solidFill>
                <a:latin typeface="+mj-lt"/>
              </a:rPr>
              <a:t>DO NOT submit foreign key restriction changes in the Judge System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Result: Triggered </a:t>
            </a:r>
            <a:endParaRPr lang="bg-BG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1AEFC54-12F1-4C47-A9D6-1AD2651FA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3676" y="3734747"/>
            <a:ext cx="9220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FROM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employees </a:t>
            </a:r>
            <a:r>
              <a:rPr lang="en-US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WHERE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employee_id IN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(1);</a:t>
            </a:r>
          </a:p>
        </p:txBody>
      </p:sp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8F46149E-3100-462A-A19E-B685BEBB5684}"/>
              </a:ext>
            </a:extLst>
          </p:cNvPr>
          <p:cNvSpPr txBox="1"/>
          <p:nvPr/>
        </p:nvSpPr>
        <p:spPr>
          <a:xfrm>
            <a:off x="1370012" y="4445037"/>
            <a:ext cx="5786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 in </a:t>
            </a:r>
            <a:r>
              <a:rPr lang="en-US" sz="3200" noProof="1"/>
              <a:t>deleted</a:t>
            </a:r>
            <a:r>
              <a:rPr lang="en-US" sz="3200" dirty="0"/>
              <a:t>_</a:t>
            </a:r>
            <a:r>
              <a:rPr lang="en-US" sz="3200" noProof="1"/>
              <a:t>employees</a:t>
            </a:r>
            <a:r>
              <a:rPr lang="en-US" sz="3200" dirty="0"/>
              <a:t> table:</a:t>
            </a:r>
          </a:p>
        </p:txBody>
      </p:sp>
      <p:graphicFrame>
        <p:nvGraphicFramePr>
          <p:cNvPr id="9" name="Group 49">
            <a:extLst>
              <a:ext uri="{FF2B5EF4-FFF2-40B4-BE49-F238E27FC236}">
                <a16:creationId xmlns:a16="http://schemas.microsoft.com/office/drawing/2014/main" id="{45CD9C8D-0813-49C0-9FB9-CBEE08FE5D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4691200"/>
              </p:ext>
            </p:extLst>
          </p:nvPr>
        </p:nvGraphicFramePr>
        <p:xfrm>
          <a:off x="1474433" y="5278437"/>
          <a:ext cx="8305801" cy="954024"/>
        </p:xfrm>
        <a:graphic>
          <a:graphicData uri="http://schemas.openxmlformats.org/drawingml/2006/table">
            <a:tbl>
              <a:tblPr/>
              <a:tblGrid>
                <a:gridCol w="2429056">
                  <a:extLst>
                    <a:ext uri="{9D8B030D-6E8A-4147-A177-3AD203B41FA5}">
                      <a16:colId xmlns:a16="http://schemas.microsoft.com/office/drawing/2014/main" val="1343494147"/>
                    </a:ext>
                  </a:extLst>
                </a:gridCol>
                <a:gridCol w="1958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8915">
                  <a:extLst>
                    <a:ext uri="{9D8B030D-6E8A-4147-A177-3AD203B41FA5}">
                      <a16:colId xmlns:a16="http://schemas.microsoft.com/office/drawing/2014/main" val="2121922407"/>
                    </a:ext>
                  </a:extLst>
                </a:gridCol>
                <a:gridCol w="1958915">
                  <a:extLst>
                    <a:ext uri="{9D8B030D-6E8A-4147-A177-3AD203B41FA5}">
                      <a16:colId xmlns:a16="http://schemas.microsoft.com/office/drawing/2014/main" val="181130687"/>
                    </a:ext>
                  </a:extLst>
                </a:gridCol>
              </a:tblGrid>
              <a:tr h="36866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employee_id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first_name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last_name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…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263">
                <a:tc>
                  <a:txBody>
                    <a:bodyPr/>
                    <a:lstStyle/>
                    <a:p>
                      <a:pPr algn="r"/>
                      <a:r>
                        <a:rPr kumimoji="1" lang="en-GB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Guy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Gilbert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GB" sz="2400" b="1" i="0" u="none" strike="noStrike" kern="1200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347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815" y="1295400"/>
            <a:ext cx="11804821" cy="4335279"/>
          </a:xfrm>
        </p:spPr>
        <p:txBody>
          <a:bodyPr>
            <a:noAutofit/>
          </a:bodyPr>
          <a:lstStyle/>
          <a:p>
            <a:pPr>
              <a:lnSpc>
                <a:spcPct val="95000"/>
              </a:lnSpc>
            </a:pPr>
            <a:r>
              <a:rPr lang="en-US" sz="3600" dirty="0"/>
              <a:t>We can optimize with User-defined Functions</a:t>
            </a:r>
          </a:p>
          <a:p>
            <a:pPr>
              <a:lnSpc>
                <a:spcPct val="95000"/>
              </a:lnSpc>
            </a:pPr>
            <a:r>
              <a:rPr lang="en-US" sz="3600" dirty="0"/>
              <a:t>Transactions improve security and consistency</a:t>
            </a:r>
          </a:p>
          <a:p>
            <a:pPr>
              <a:lnSpc>
                <a:spcPct val="95000"/>
              </a:lnSpc>
            </a:pPr>
            <a:r>
              <a:rPr lang="en-US" sz="3600" dirty="0"/>
              <a:t>Stored Procedures encapsulate repetitive logic</a:t>
            </a:r>
          </a:p>
          <a:p>
            <a:pPr>
              <a:lnSpc>
                <a:spcPct val="95000"/>
              </a:lnSpc>
            </a:pPr>
            <a:r>
              <a:rPr lang="en-US" sz="3600" dirty="0"/>
              <a:t>Triggers execute before certain events on tables</a:t>
            </a:r>
            <a:endParaRPr lang="en-US" sz="3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3962400"/>
            <a:ext cx="3908432" cy="266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8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Functions, Triggers and Transactions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https://softuni.bg/courses/databases-basics-mysql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2272001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Databases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1121925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User-Defined Functions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F0A230"/>
                </a:solidFill>
              </a:rPr>
              <a:t>Encapsulating custom logic</a:t>
            </a:r>
          </a:p>
        </p:txBody>
      </p:sp>
      <p:pic>
        <p:nvPicPr>
          <p:cNvPr id="8" name="Картина 7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412" y="1752600"/>
            <a:ext cx="2772232" cy="286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2560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521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User-Defined Functions</a:t>
            </a:r>
            <a:endParaRPr lang="bg-BG" sz="3800" dirty="0"/>
          </a:p>
        </p:txBody>
      </p:sp>
      <p:sp>
        <p:nvSpPr>
          <p:cNvPr id="4843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 the functionality of a MySQL Server</a:t>
            </a:r>
          </a:p>
          <a:p>
            <a:pPr lvl="1"/>
            <a:r>
              <a:rPr lang="en-US" dirty="0"/>
              <a:t>Modular programming – write </a:t>
            </a:r>
            <a:r>
              <a:rPr lang="en-US" dirty="0">
                <a:solidFill>
                  <a:srgbClr val="F3CD60"/>
                </a:solidFill>
              </a:rPr>
              <a:t>once</a:t>
            </a:r>
            <a:r>
              <a:rPr lang="en-US" dirty="0"/>
              <a:t>, call it </a:t>
            </a:r>
            <a:r>
              <a:rPr lang="en-US" dirty="0">
                <a:solidFill>
                  <a:srgbClr val="F3CD60"/>
                </a:solidFill>
              </a:rPr>
              <a:t>any number </a:t>
            </a:r>
            <a:r>
              <a:rPr lang="en-US" dirty="0"/>
              <a:t>of times</a:t>
            </a:r>
          </a:p>
          <a:p>
            <a:pPr lvl="1"/>
            <a:r>
              <a:rPr lang="en-US" dirty="0"/>
              <a:t>Faster execution – doesn't need to be reparsed and reoptimized with each use</a:t>
            </a:r>
          </a:p>
          <a:p>
            <a:pPr lvl="1"/>
            <a:r>
              <a:rPr lang="en-US" dirty="0"/>
              <a:t>Break out complex logic into </a:t>
            </a:r>
            <a:r>
              <a:rPr lang="en-US" dirty="0">
                <a:solidFill>
                  <a:srgbClr val="F3CD60"/>
                </a:solidFill>
              </a:rPr>
              <a:t>shorter code blocks</a:t>
            </a:r>
          </a:p>
          <a:p>
            <a:r>
              <a:rPr lang="en-US" dirty="0"/>
              <a:t>Functions can be</a:t>
            </a:r>
            <a:r>
              <a:rPr lang="bg-BG" dirty="0"/>
              <a:t>:</a:t>
            </a:r>
            <a:endParaRPr lang="en-US" dirty="0"/>
          </a:p>
          <a:p>
            <a:pPr lvl="1"/>
            <a:r>
              <a:rPr lang="en-US" dirty="0">
                <a:solidFill>
                  <a:srgbClr val="F3CD60"/>
                </a:solidFill>
              </a:rPr>
              <a:t>Scalar</a:t>
            </a:r>
            <a:r>
              <a:rPr lang="en-US" dirty="0"/>
              <a:t> – return single value or </a:t>
            </a:r>
            <a:r>
              <a:rPr lang="en-US" b="1" dirty="0">
                <a:latin typeface="Consolas" panose="020B0609020204030204" pitchFamily="49" charset="0"/>
              </a:rPr>
              <a:t>NULL</a:t>
            </a:r>
          </a:p>
          <a:p>
            <a:pPr lvl="1"/>
            <a:r>
              <a:rPr lang="en-US" dirty="0">
                <a:solidFill>
                  <a:srgbClr val="F3CD60"/>
                </a:solidFill>
                <a:latin typeface="+mj-lt"/>
              </a:rPr>
              <a:t>Table-Valued</a:t>
            </a:r>
            <a:r>
              <a:rPr lang="en-US" dirty="0">
                <a:latin typeface="+mj-lt"/>
              </a:rPr>
              <a:t> – return a table</a:t>
            </a:r>
            <a:endParaRPr lang="bg-BG" dirty="0">
              <a:latin typeface="+mj-lt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9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</a:t>
            </a:r>
            <a:r>
              <a:rPr lang="en-GB" dirty="0"/>
              <a:t>Count Employees by Town</a:t>
            </a:r>
            <a:endParaRPr lang="en-US" dirty="0"/>
          </a:p>
        </p:txBody>
      </p:sp>
      <p:sp>
        <p:nvSpPr>
          <p:cNvPr id="12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>
                <a:latin typeface="+mj-lt"/>
              </a:rPr>
              <a:t>Write a function </a:t>
            </a:r>
            <a:r>
              <a:rPr lang="en-GB" sz="2800" b="1" noProof="1">
                <a:solidFill>
                  <a:srgbClr val="F3CD60"/>
                </a:solidFill>
                <a:latin typeface="Consolas" panose="020B0609020204030204" pitchFamily="49" charset="0"/>
              </a:rPr>
              <a:t>ufn</a:t>
            </a:r>
            <a:r>
              <a:rPr lang="en-GB" sz="2800" b="1" dirty="0">
                <a:solidFill>
                  <a:srgbClr val="F3CD60"/>
                </a:solidFill>
                <a:latin typeface="Consolas" panose="020B0609020204030204" pitchFamily="49" charset="0"/>
              </a:rPr>
              <a:t>_</a:t>
            </a:r>
            <a:r>
              <a:rPr lang="en-GB" sz="2800" b="1" noProof="1">
                <a:solidFill>
                  <a:srgbClr val="F3CD60"/>
                </a:solidFill>
                <a:latin typeface="Consolas" panose="020B0609020204030204" pitchFamily="49" charset="0"/>
              </a:rPr>
              <a:t>count</a:t>
            </a:r>
            <a:r>
              <a:rPr lang="en-GB" sz="2800" b="1" dirty="0">
                <a:solidFill>
                  <a:srgbClr val="F3CD60"/>
                </a:solidFill>
                <a:latin typeface="Consolas" panose="020B0609020204030204" pitchFamily="49" charset="0"/>
              </a:rPr>
              <a:t>_</a:t>
            </a:r>
            <a:r>
              <a:rPr lang="en-GB" sz="2800" b="1" noProof="1">
                <a:solidFill>
                  <a:srgbClr val="F3CD60"/>
                </a:solidFill>
                <a:latin typeface="Consolas" panose="020B0609020204030204" pitchFamily="49" charset="0"/>
              </a:rPr>
              <a:t>employees</a:t>
            </a:r>
            <a:r>
              <a:rPr lang="en-GB" sz="2800" b="1" dirty="0">
                <a:solidFill>
                  <a:srgbClr val="F3CD60"/>
                </a:solidFill>
                <a:latin typeface="Consolas" panose="020B0609020204030204" pitchFamily="49" charset="0"/>
              </a:rPr>
              <a:t>_</a:t>
            </a:r>
            <a:r>
              <a:rPr lang="en-GB" sz="2800" b="1" noProof="1">
                <a:solidFill>
                  <a:srgbClr val="F3CD60"/>
                </a:solidFill>
                <a:latin typeface="Consolas" panose="020B0609020204030204" pitchFamily="49" charset="0"/>
              </a:rPr>
              <a:t>by</a:t>
            </a:r>
            <a:r>
              <a:rPr lang="en-GB" sz="2800" b="1" dirty="0">
                <a:solidFill>
                  <a:srgbClr val="F3CD60"/>
                </a:solidFill>
                <a:latin typeface="Consolas" panose="020B0609020204030204" pitchFamily="49" charset="0"/>
              </a:rPr>
              <a:t>_town</a:t>
            </a:r>
            <a:r>
              <a:rPr lang="en-GB" sz="2800" b="1" dirty="0">
                <a:latin typeface="Consolas" panose="020B0609020204030204" pitchFamily="49" charset="0"/>
              </a:rPr>
              <a:t>(</a:t>
            </a:r>
            <a:r>
              <a:rPr lang="en-GB" sz="2800" b="1" noProof="1">
                <a:latin typeface="Consolas" panose="020B0609020204030204" pitchFamily="49" charset="0"/>
              </a:rPr>
              <a:t>town</a:t>
            </a:r>
            <a:r>
              <a:rPr lang="en-GB" sz="2800" b="1" dirty="0">
                <a:latin typeface="Consolas" panose="020B0609020204030204" pitchFamily="49" charset="0"/>
              </a:rPr>
              <a:t>_name)</a:t>
            </a:r>
            <a:r>
              <a:rPr lang="en-GB" sz="2800" dirty="0">
                <a:latin typeface="Consolas" panose="020B0609020204030204" pitchFamily="49" charset="0"/>
              </a:rPr>
              <a:t> </a:t>
            </a:r>
            <a:r>
              <a:rPr lang="en-US" dirty="0"/>
              <a:t>that:</a:t>
            </a:r>
          </a:p>
          <a:p>
            <a:pPr lvl="1"/>
            <a:r>
              <a:rPr lang="en-US" dirty="0"/>
              <a:t>Accepts town name as parameter</a:t>
            </a:r>
          </a:p>
          <a:p>
            <a:pPr lvl="1"/>
            <a:r>
              <a:rPr lang="en-US" dirty="0"/>
              <a:t>Returns the count of employees in the database who live in that town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3289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</a:t>
            </a:r>
            <a:r>
              <a:rPr lang="en-GB" dirty="0"/>
              <a:t>Count Employees by Town</a:t>
            </a:r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36612" y="1447800"/>
            <a:ext cx="10134600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FUNCTION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ufn_count_employees_by_town(town_name VARCHAR(20))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RETURNS DOUBLE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DECLARE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e_count DOUBLE;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SET e_count := (SELECT COUNT(employee_id) FROM employees AS 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INNER JOIN addresses AS a ON a.address_id = e.address_id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INNER JOIN towns AS t ON t.town_id = a.town_id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WHERE t.name = town_name);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e_count;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</p:txBody>
      </p:sp>
      <p:sp>
        <p:nvSpPr>
          <p:cNvPr id="5" name="AutoShape 7">
            <a:extLst>
              <a:ext uri="{FF2B5EF4-FFF2-40B4-BE49-F238E27FC236}">
                <a16:creationId xmlns:a16="http://schemas.microsoft.com/office/drawing/2014/main" id="{73EC8F75-854B-43A9-8F64-68C18DF36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412" y="850381"/>
            <a:ext cx="2743200" cy="449080"/>
          </a:xfrm>
          <a:prstGeom prst="wedgeRoundRectCallout">
            <a:avLst>
              <a:gd name="adj1" fmla="val -43629"/>
              <a:gd name="adj2" fmla="val 10445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Function Name</a:t>
            </a: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16D57395-2BC4-421E-974E-21A756EE3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4607" y="2590800"/>
            <a:ext cx="2743200" cy="449080"/>
          </a:xfrm>
          <a:prstGeom prst="wedgeRoundRectCallout">
            <a:avLst>
              <a:gd name="adj1" fmla="val -43629"/>
              <a:gd name="adj2" fmla="val 10445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Function Logic</a:t>
            </a:r>
          </a:p>
        </p:txBody>
      </p:sp>
    </p:spTree>
    <p:extLst>
      <p:ext uri="{BB962C8B-B14F-4D97-AF65-F5344CB8AC3E}">
        <p14:creationId xmlns:p14="http://schemas.microsoft.com/office/powerpoint/2010/main" val="267935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>
            <a:extLst>
              <a:ext uri="{FF2B5EF4-FFF2-40B4-BE49-F238E27FC236}">
                <a16:creationId xmlns:a16="http://schemas.microsoft.com/office/drawing/2014/main" id="{47B146A2-857D-427A-9E14-046D1D1F188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0413" y="1144498"/>
            <a:ext cx="11804822" cy="5570355"/>
          </a:xfrm>
        </p:spPr>
        <p:txBody>
          <a:bodyPr/>
          <a:lstStyle/>
          <a:p>
            <a:r>
              <a:rPr lang="en-US" dirty="0">
                <a:latin typeface="+mj-lt"/>
              </a:rPr>
              <a:t>Examples of expected output: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Result: </a:t>
            </a:r>
            <a:r>
              <a:rPr lang="en-GB" dirty="0"/>
              <a:t>Count Employees by Town</a:t>
            </a:r>
            <a:endParaRPr lang="en-US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CA7DF755-4A82-4422-ADC8-D162CA4D5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514600"/>
            <a:ext cx="7591576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ufn_count_employees_by_town('Sofia');</a:t>
            </a:r>
          </a:p>
        </p:txBody>
      </p:sp>
      <p:sp>
        <p:nvSpPr>
          <p:cNvPr id="3" name="Стрелка надясно 2">
            <a:extLst>
              <a:ext uri="{FF2B5EF4-FFF2-40B4-BE49-F238E27FC236}">
                <a16:creationId xmlns:a16="http://schemas.microsoft.com/office/drawing/2014/main" id="{A5226199-9EA5-4713-B4BA-F7DD442C43D9}"/>
              </a:ext>
            </a:extLst>
          </p:cNvPr>
          <p:cNvSpPr/>
          <p:nvPr/>
        </p:nvSpPr>
        <p:spPr>
          <a:xfrm>
            <a:off x="8320584" y="2556048"/>
            <a:ext cx="457200" cy="3787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B4425F01-FA59-4BD1-9A7C-BC73DED02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0833" y="2473151"/>
            <a:ext cx="381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12" name="Текстово поле 11">
            <a:extLst>
              <a:ext uri="{FF2B5EF4-FFF2-40B4-BE49-F238E27FC236}">
                <a16:creationId xmlns:a16="http://schemas.microsoft.com/office/drawing/2014/main" id="{1A3648F4-F2EF-4F76-B3CB-E120E33750D2}"/>
              </a:ext>
            </a:extLst>
          </p:cNvPr>
          <p:cNvSpPr txBox="1"/>
          <p:nvPr/>
        </p:nvSpPr>
        <p:spPr>
          <a:xfrm>
            <a:off x="8411861" y="1379447"/>
            <a:ext cx="17589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Employees</a:t>
            </a:r>
          </a:p>
          <a:p>
            <a:pPr algn="ctr"/>
            <a:r>
              <a:rPr lang="en-US" sz="2800" dirty="0"/>
              <a:t> count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0BD7821E-1CA1-414C-A3E3-0A378C8A2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3647838"/>
            <a:ext cx="7603105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ufn_count_employees_by_town('Berlin');</a:t>
            </a:r>
          </a:p>
        </p:txBody>
      </p:sp>
      <p:sp>
        <p:nvSpPr>
          <p:cNvPr id="14" name="Стрелка надясно 13">
            <a:extLst>
              <a:ext uri="{FF2B5EF4-FFF2-40B4-BE49-F238E27FC236}">
                <a16:creationId xmlns:a16="http://schemas.microsoft.com/office/drawing/2014/main" id="{01D769B9-308C-4E3E-8409-70FED38C73CD}"/>
              </a:ext>
            </a:extLst>
          </p:cNvPr>
          <p:cNvSpPr/>
          <p:nvPr/>
        </p:nvSpPr>
        <p:spPr>
          <a:xfrm>
            <a:off x="8320584" y="3840824"/>
            <a:ext cx="457200" cy="3787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52FB9CCA-EFD0-472D-BB04-9F858E1AFE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2558" y="3847556"/>
            <a:ext cx="381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16" name="AutoShape 7">
            <a:extLst>
              <a:ext uri="{FF2B5EF4-FFF2-40B4-BE49-F238E27FC236}">
                <a16:creationId xmlns:a16="http://schemas.microsoft.com/office/drawing/2014/main" id="{A44DA0E1-E839-42C2-8A49-F07B25B8F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012" y="1737982"/>
            <a:ext cx="2743200" cy="449080"/>
          </a:xfrm>
          <a:prstGeom prst="wedgeRoundRectCallout">
            <a:avLst>
              <a:gd name="adj1" fmla="val -43629"/>
              <a:gd name="adj2" fmla="val 10445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Function Call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DC203F0-DE56-4D06-9E0B-8472B6C55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007" y="5089013"/>
            <a:ext cx="7603105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ufn_count_employees_by_town(NULL);</a:t>
            </a:r>
          </a:p>
        </p:txBody>
      </p:sp>
      <p:sp>
        <p:nvSpPr>
          <p:cNvPr id="18" name="Стрелка надясно 17">
            <a:extLst>
              <a:ext uri="{FF2B5EF4-FFF2-40B4-BE49-F238E27FC236}">
                <a16:creationId xmlns:a16="http://schemas.microsoft.com/office/drawing/2014/main" id="{E5B0967F-EBA5-498F-9985-E3096DEB1008}"/>
              </a:ext>
            </a:extLst>
          </p:cNvPr>
          <p:cNvSpPr/>
          <p:nvPr/>
        </p:nvSpPr>
        <p:spPr>
          <a:xfrm>
            <a:off x="8320584" y="5121584"/>
            <a:ext cx="457200" cy="3787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3FAB0211-20AC-4074-A4A8-64DED4C40F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0833" y="5121584"/>
            <a:ext cx="381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36836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11" grpId="0" animBg="1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Stored Procedures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0A230"/>
                </a:solidFill>
              </a:rPr>
              <a:t>Sets of queries stored on DB Server</a:t>
            </a:r>
            <a:endParaRPr lang="bg-BG" dirty="0">
              <a:solidFill>
                <a:srgbClr val="F0A230"/>
              </a:solidFill>
            </a:endParaRPr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713" y="1219200"/>
            <a:ext cx="3581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750114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7423</TotalTime>
  <Words>1924</Words>
  <Application>Microsoft Office PowerPoint</Application>
  <PresentationFormat>По избор</PresentationFormat>
  <Paragraphs>405</Paragraphs>
  <Slides>40</Slides>
  <Notes>19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40</vt:i4>
      </vt:variant>
    </vt:vector>
  </HeadingPairs>
  <TitlesOfParts>
    <vt:vector size="46" baseType="lpstr">
      <vt:lpstr>Arial</vt:lpstr>
      <vt:lpstr>Calibri</vt:lpstr>
      <vt:lpstr>Consolas</vt:lpstr>
      <vt:lpstr>Wingdings</vt:lpstr>
      <vt:lpstr>Wingdings 2</vt:lpstr>
      <vt:lpstr>SoftUni 16x9</vt:lpstr>
      <vt:lpstr>Functions and Triggers</vt:lpstr>
      <vt:lpstr>Table of Contents </vt:lpstr>
      <vt:lpstr>Questions</vt:lpstr>
      <vt:lpstr>User-Defined Functions</vt:lpstr>
      <vt:lpstr>User-Defined Functions</vt:lpstr>
      <vt:lpstr>Problem: Count Employees by Town</vt:lpstr>
      <vt:lpstr>Solution: Count Employees by Town</vt:lpstr>
      <vt:lpstr>Result: Count Employees by Town</vt:lpstr>
      <vt:lpstr>Stored Procedures</vt:lpstr>
      <vt:lpstr>Stored Procedures</vt:lpstr>
      <vt:lpstr>Creating Stored Procedures</vt:lpstr>
      <vt:lpstr>Executing and Dropping Stored Procedures</vt:lpstr>
      <vt:lpstr>Defining Parameterized Procedures</vt:lpstr>
      <vt:lpstr>Parameterized Stored Procedures – Example</vt:lpstr>
      <vt:lpstr>Returning Values Using OUTPUT Parameters</vt:lpstr>
      <vt:lpstr>Problem: Employees Promotion</vt:lpstr>
      <vt:lpstr>Solution: Employees Promotion</vt:lpstr>
      <vt:lpstr>Result: Employees Promotion</vt:lpstr>
      <vt:lpstr>What is a Transaction?</vt:lpstr>
      <vt:lpstr>Transactions</vt:lpstr>
      <vt:lpstr>Transactions: Lifecycle (Rollback)</vt:lpstr>
      <vt:lpstr>Transactions: Lifecycle (Commit)</vt:lpstr>
      <vt:lpstr>Transactions Behavior</vt:lpstr>
      <vt:lpstr>Checkpoints in games</vt:lpstr>
      <vt:lpstr>What are Transactions?</vt:lpstr>
      <vt:lpstr>Problem: Employees Promotion By ID</vt:lpstr>
      <vt:lpstr>Solution: Employees Promotion</vt:lpstr>
      <vt:lpstr>Transactions Properties</vt:lpstr>
      <vt:lpstr>Triggers</vt:lpstr>
      <vt:lpstr>What Are Triggers?</vt:lpstr>
      <vt:lpstr>MySQL Types of Triggers</vt:lpstr>
      <vt:lpstr>Events</vt:lpstr>
      <vt:lpstr>Problem: Triggered</vt:lpstr>
      <vt:lpstr>Solution: Triggered</vt:lpstr>
      <vt:lpstr>Solution: Triggered (2)</vt:lpstr>
      <vt:lpstr>Result: Triggered </vt:lpstr>
      <vt:lpstr>Summary</vt:lpstr>
      <vt:lpstr>Functions, Triggers and Transactions</vt:lpstr>
      <vt:lpstr>License</vt:lpstr>
      <vt:lpstr>Free Trainings @ Software University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Functions, Triggers and Transactions</dc:title>
  <dc:subject>Software Development Course</dc:subject>
  <dc:creator>Software University Foundation</dc:creator>
  <cp:keywords>Databases, SoftUni, Software University, MSSQL, SQL Management Studio, SQL Server Express</cp:keywords>
  <dc:description>https://softuni.bg/courses/databases-basics-mysql</dc:description>
  <cp:lastModifiedBy>Simona Simeonova</cp:lastModifiedBy>
  <cp:revision>288</cp:revision>
  <dcterms:created xsi:type="dcterms:W3CDTF">2014-01-02T17:00:34Z</dcterms:created>
  <dcterms:modified xsi:type="dcterms:W3CDTF">2017-10-12T12:14:01Z</dcterms:modified>
  <cp:category>DB Basics Course @ SoftUni - https://softuni.bg/courses/databases-basics-ms-sql-server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